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7556500" cy="10693400"/>
  <p:notesSz cx="7556500" cy="10693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9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tx1"/>
                </a:solidFill>
                <a:latin typeface="Calibri" panose="020F0502020204030204"/>
                <a:cs typeface="Calibri" panose="020F0502020204030204"/>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tx1"/>
                </a:solidFill>
                <a:latin typeface="Calibri" panose="020F0502020204030204"/>
                <a:cs typeface="Calibri" panose="020F0502020204030204"/>
              </a:defRPr>
            </a:lvl1pPr>
          </a:lstStyle>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tx1"/>
                </a:solidFill>
                <a:latin typeface="Calibri" panose="020F0502020204030204"/>
                <a:cs typeface="Calibri" panose="020F050202020403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3255" y="713232"/>
            <a:ext cx="952499" cy="295655"/>
          </a:xfrm>
          <a:prstGeom prst="rect">
            <a:avLst/>
          </a:prstGeom>
          <a:blipFill>
            <a:blip r:embed="rId7" cstate="print"/>
            <a:stretch>
              <a:fillRect/>
            </a:stretch>
          </a:blipFill>
        </p:spPr>
        <p:txBody>
          <a:bodyPr wrap="square" lIns="0" tIns="0" rIns="0" bIns="0" rtlCol="0"/>
          <a:lstStyle/>
          <a:p/>
        </p:txBody>
      </p:sp>
      <p:sp>
        <p:nvSpPr>
          <p:cNvPr id="2" name="Holder 2"/>
          <p:cNvSpPr>
            <a:spLocks noGrp="1"/>
          </p:cNvSpPr>
          <p:nvPr>
            <p:ph type="title"/>
          </p:nvPr>
        </p:nvSpPr>
        <p:spPr>
          <a:xfrm>
            <a:off x="2962529" y="4391786"/>
            <a:ext cx="1637791" cy="451485"/>
          </a:xfrm>
          <a:prstGeom prst="rect">
            <a:avLst/>
          </a:prstGeom>
        </p:spPr>
        <p:txBody>
          <a:bodyPr wrap="square" lIns="0" tIns="0" rIns="0" bIns="0">
            <a:spAutoFit/>
          </a:bodyPr>
          <a:lstStyle>
            <a:lvl1pPr>
              <a:defRPr sz="2800" b="0" i="1">
                <a:solidFill>
                  <a:schemeClr val="tx1"/>
                </a:solidFill>
                <a:latin typeface="Calibri" panose="020F0502020204030204"/>
                <a:cs typeface="Calibri" panose="020F0502020204030204"/>
              </a:defRPr>
            </a:lvl1pPr>
          </a:lstStyle>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0300" y="770763"/>
            <a:ext cx="5299710" cy="268605"/>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1F5F"/>
                </a:solidFill>
                <a:latin typeface="黑体" panose="02010609060101010101" charset="-122"/>
                <a:cs typeface="黑体" panose="02010609060101010101" charset="-122"/>
              </a:rPr>
              <a:t>Shenzhen</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Southern</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Machinery</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Sales</a:t>
            </a:r>
            <a:r>
              <a:rPr sz="1600" spc="-145" dirty="0">
                <a:solidFill>
                  <a:srgbClr val="001F5F"/>
                </a:solidFill>
                <a:latin typeface="黑体" panose="02010609060101010101" charset="-122"/>
                <a:cs typeface="黑体" panose="02010609060101010101" charset="-122"/>
              </a:rPr>
              <a:t> </a:t>
            </a:r>
            <a:r>
              <a:rPr sz="1600" dirty="0">
                <a:solidFill>
                  <a:srgbClr val="001F5F"/>
                </a:solidFill>
                <a:latin typeface="黑体" panose="02010609060101010101" charset="-122"/>
                <a:cs typeface="黑体" panose="02010609060101010101" charset="-122"/>
              </a:rPr>
              <a:t>and</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Service</a:t>
            </a:r>
            <a:r>
              <a:rPr sz="1600" spc="-12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Co.,Ltd</a:t>
            </a:r>
            <a:endParaRPr sz="1600">
              <a:latin typeface="黑体" panose="02010609060101010101" charset="-122"/>
              <a:cs typeface="黑体" panose="02010609060101010101" charset="-122"/>
            </a:endParaRPr>
          </a:p>
        </p:txBody>
      </p:sp>
      <p:sp>
        <p:nvSpPr>
          <p:cNvPr id="3" name="object 3"/>
          <p:cNvSpPr/>
          <p:nvPr/>
        </p:nvSpPr>
        <p:spPr>
          <a:xfrm>
            <a:off x="806456" y="1765017"/>
            <a:ext cx="5757997" cy="2302411"/>
          </a:xfrm>
          <a:prstGeom prst="rect">
            <a:avLst/>
          </a:prstGeom>
          <a:blipFill>
            <a:blip r:embed="rId1" cstate="print"/>
            <a:stretch>
              <a:fillRect/>
            </a:stretch>
          </a:blipFill>
        </p:spPr>
        <p:txBody>
          <a:bodyPr wrap="square" lIns="0" tIns="0" rIns="0" bIns="0" rtlCol="0"/>
          <a:lstStyle/>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342900">
              <a:lnSpc>
                <a:spcPct val="100000"/>
              </a:lnSpc>
              <a:spcBef>
                <a:spcPts val="95"/>
              </a:spcBef>
            </a:pPr>
            <a:r>
              <a:rPr spc="-25" dirty="0"/>
              <a:t>S</a:t>
            </a:r>
            <a:r>
              <a:rPr spc="-10" dirty="0"/>
              <a:t>WS-35</a:t>
            </a:r>
            <a:r>
              <a:rPr spc="-5" dirty="0"/>
              <a:t>0</a:t>
            </a:r>
            <a:endParaRPr spc="-5" dirty="0"/>
          </a:p>
        </p:txBody>
      </p:sp>
      <p:graphicFrame>
        <p:nvGraphicFramePr>
          <p:cNvPr id="5" name="object 5"/>
          <p:cNvGraphicFramePr>
            <a:graphicFrameLocks noGrp="1"/>
          </p:cNvGraphicFramePr>
          <p:nvPr/>
        </p:nvGraphicFramePr>
        <p:xfrm>
          <a:off x="749808" y="5812536"/>
          <a:ext cx="6296025" cy="3939540"/>
        </p:xfrm>
        <a:graphic>
          <a:graphicData uri="http://schemas.openxmlformats.org/drawingml/2006/table">
            <a:tbl>
              <a:tblPr firstRow="1" bandRow="1">
                <a:tableStyleId>{2D5ABB26-0587-4C30-8999-92F81FD0307C}</a:tableStyleId>
              </a:tblPr>
              <a:tblGrid>
                <a:gridCol w="1189990"/>
                <a:gridCol w="1514474"/>
                <a:gridCol w="1066164"/>
                <a:gridCol w="2513965"/>
              </a:tblGrid>
              <a:tr h="402336">
                <a:tc gridSpan="4">
                  <a:txBody>
                    <a:bodyPr/>
                    <a:lstStyle/>
                    <a:p>
                      <a:pPr marL="68580">
                        <a:lnSpc>
                          <a:spcPct val="100000"/>
                        </a:lnSpc>
                        <a:spcBef>
                          <a:spcPts val="685"/>
                        </a:spcBef>
                      </a:pPr>
                      <a:r>
                        <a:rPr sz="1450" b="1" i="1" u="sng" spc="-30" dirty="0">
                          <a:solidFill>
                            <a:srgbClr val="FFFFFF"/>
                          </a:solidFill>
                          <a:uFill>
                            <a:solidFill>
                              <a:srgbClr val="FFFFFF"/>
                            </a:solidFill>
                          </a:uFill>
                          <a:latin typeface="微软雅黑" panose="020B0503020204020204" charset="-122"/>
                          <a:cs typeface="微软雅黑" panose="020B0503020204020204" charset="-122"/>
                        </a:rPr>
                        <a:t>Spesifications:</a:t>
                      </a:r>
                      <a:endParaRPr sz="1450">
                        <a:latin typeface="微软雅黑" panose="020B0503020204020204" charset="-122"/>
                        <a:cs typeface="微软雅黑" panose="020B0503020204020204" charset="-122"/>
                      </a:endParaRPr>
                    </a:p>
                  </a:txBody>
                  <a:tcPr marL="0" marR="0" marT="8699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c hMerge="1">
                  <a:tcPr marL="0" marR="0" marT="0" marB="0"/>
                </a:tc>
                <a:tc hMerge="1">
                  <a:tcPr marL="0" marR="0" marT="0" marB="0"/>
                </a:tc>
              </a:tr>
              <a:tr h="205740">
                <a:tc>
                  <a:txBody>
                    <a:bodyPr/>
                    <a:lstStyle/>
                    <a:p>
                      <a:pPr marL="68580">
                        <a:lnSpc>
                          <a:spcPct val="100000"/>
                        </a:lnSpc>
                        <a:spcBef>
                          <a:spcPts val="250"/>
                        </a:spcBef>
                      </a:pPr>
                      <a:r>
                        <a:rPr sz="900" dirty="0">
                          <a:solidFill>
                            <a:srgbClr val="FFFFFF"/>
                          </a:solidFill>
                          <a:latin typeface="微软雅黑" panose="020B0503020204020204" charset="-122"/>
                          <a:cs typeface="微软雅黑" panose="020B0503020204020204" charset="-122"/>
                        </a:rPr>
                        <a:t>Model</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SWS-350</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dirty="0">
                          <a:solidFill>
                            <a:srgbClr val="FFFFFF"/>
                          </a:solidFill>
                          <a:latin typeface="微软雅黑" panose="020B0503020204020204" charset="-122"/>
                          <a:cs typeface="微软雅黑" panose="020B0503020204020204" charset="-122"/>
                        </a:rPr>
                        <a:t>Solder pot</a:t>
                      </a:r>
                      <a:r>
                        <a:rPr sz="900" spc="-50" dirty="0">
                          <a:solidFill>
                            <a:srgbClr val="FFFFFF"/>
                          </a:solidFill>
                          <a:latin typeface="微软雅黑" panose="020B0503020204020204" charset="-122"/>
                          <a:cs typeface="微软雅黑" panose="020B0503020204020204" charset="-122"/>
                        </a:rPr>
                        <a:t> </a:t>
                      </a:r>
                      <a:r>
                        <a:rPr sz="900" dirty="0">
                          <a:solidFill>
                            <a:srgbClr val="FFFFFF"/>
                          </a:solidFill>
                          <a:latin typeface="微软雅黑" panose="020B0503020204020204" charset="-122"/>
                          <a:cs typeface="微软雅黑" panose="020B0503020204020204" charset="-122"/>
                        </a:rPr>
                        <a:t>type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dirty="0">
                          <a:solidFill>
                            <a:srgbClr val="232323"/>
                          </a:solidFill>
                          <a:latin typeface="Arial" panose="020B0604020202020204"/>
                          <a:cs typeface="Arial" panose="020B0604020202020204"/>
                        </a:rPr>
                        <a:t>4</a:t>
                      </a:r>
                      <a:r>
                        <a:rPr sz="825" baseline="30000" dirty="0">
                          <a:solidFill>
                            <a:srgbClr val="232323"/>
                          </a:solidFill>
                          <a:latin typeface="Arial" panose="020B0604020202020204"/>
                          <a:cs typeface="Arial" panose="020B0604020202020204"/>
                        </a:rPr>
                        <a:t>th</a:t>
                      </a:r>
                      <a:r>
                        <a:rPr sz="825" spc="150" baseline="3000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adjustable</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5">
                <a:tc>
                  <a:txBody>
                    <a:bodyPr/>
                    <a:lstStyle/>
                    <a:p>
                      <a:pPr marL="68580">
                        <a:lnSpc>
                          <a:spcPct val="100000"/>
                        </a:lnSpc>
                        <a:spcBef>
                          <a:spcPts val="1020"/>
                        </a:spcBef>
                      </a:pPr>
                      <a:r>
                        <a:rPr sz="900" spc="-5" dirty="0">
                          <a:solidFill>
                            <a:srgbClr val="FFFFFF"/>
                          </a:solidFill>
                          <a:latin typeface="微软雅黑" panose="020B0503020204020204" charset="-122"/>
                          <a:cs typeface="微软雅黑" panose="020B0503020204020204" charset="-122"/>
                        </a:rPr>
                        <a:t>PCB</a:t>
                      </a:r>
                      <a:r>
                        <a:rPr sz="900" spc="-1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width</a:t>
                      </a:r>
                      <a:endParaRPr sz="900">
                        <a:latin typeface="微软雅黑" panose="020B0503020204020204" charset="-122"/>
                        <a:cs typeface="微软雅黑" panose="020B0503020204020204" charset="-122"/>
                      </a:endParaRPr>
                    </a:p>
                  </a:txBody>
                  <a:tcPr marL="0" marR="0" marT="12954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1020"/>
                        </a:spcBef>
                      </a:pPr>
                      <a:r>
                        <a:rPr sz="900" spc="-5" dirty="0">
                          <a:latin typeface="微软雅黑" panose="020B0503020204020204" charset="-122"/>
                          <a:cs typeface="微软雅黑" panose="020B0503020204020204" charset="-122"/>
                        </a:rPr>
                        <a:t>Max.50~350</a:t>
                      </a:r>
                      <a:endParaRPr sz="900">
                        <a:latin typeface="微软雅黑" panose="020B0503020204020204" charset="-122"/>
                        <a:cs typeface="微软雅黑" panose="020B0503020204020204" charset="-122"/>
                      </a:endParaRPr>
                    </a:p>
                  </a:txBody>
                  <a:tcPr marL="0" marR="0" marT="12954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40"/>
                        </a:spcBef>
                      </a:pPr>
                      <a:r>
                        <a:rPr sz="900" spc="-5" dirty="0">
                          <a:solidFill>
                            <a:srgbClr val="FFFFFF"/>
                          </a:solidFill>
                          <a:latin typeface="微软雅黑" panose="020B0503020204020204" charset="-122"/>
                          <a:cs typeface="微软雅黑" panose="020B0503020204020204" charset="-122"/>
                        </a:rPr>
                        <a:t>Heating</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technology</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Matrix straight heating, </a:t>
                      </a:r>
                      <a:r>
                        <a:rPr sz="900" dirty="0">
                          <a:solidFill>
                            <a:srgbClr val="232323"/>
                          </a:solidFill>
                          <a:latin typeface="Arial" panose="020B0604020202020204"/>
                          <a:cs typeface="Arial" panose="020B0604020202020204"/>
                        </a:rPr>
                        <a:t>heating </a:t>
                      </a:r>
                      <a:r>
                        <a:rPr sz="900" spc="-5" dirty="0">
                          <a:solidFill>
                            <a:srgbClr val="232323"/>
                          </a:solidFill>
                          <a:latin typeface="Arial" panose="020B0604020202020204"/>
                          <a:cs typeface="Arial" panose="020B0604020202020204"/>
                        </a:rPr>
                        <a:t>efficiency </a:t>
                      </a:r>
                      <a:r>
                        <a:rPr sz="900" dirty="0">
                          <a:solidFill>
                            <a:srgbClr val="232323"/>
                          </a:solidFill>
                          <a:latin typeface="Arial" panose="020B0604020202020204"/>
                          <a:cs typeface="Arial" panose="020B0604020202020204"/>
                        </a:rPr>
                        <a:t>up</a:t>
                      </a:r>
                      <a:r>
                        <a:rPr sz="900" spc="16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to</a:t>
                      </a:r>
                      <a:endParaRPr sz="900">
                        <a:latin typeface="Arial" panose="020B0604020202020204"/>
                        <a:cs typeface="Arial" panose="020B0604020202020204"/>
                      </a:endParaRPr>
                    </a:p>
                    <a:p>
                      <a:pPr marL="68580">
                        <a:lnSpc>
                          <a:spcPct val="100000"/>
                        </a:lnSpc>
                        <a:spcBef>
                          <a:spcPts val="480"/>
                        </a:spcBef>
                      </a:pPr>
                      <a:r>
                        <a:rPr sz="900" dirty="0">
                          <a:solidFill>
                            <a:srgbClr val="232323"/>
                          </a:solidFill>
                          <a:latin typeface="Arial" panose="020B0604020202020204"/>
                          <a:cs typeface="Arial" panose="020B0604020202020204"/>
                        </a:rPr>
                        <a:t>95%</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6">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PCB convey</a:t>
                      </a:r>
                      <a:r>
                        <a:rPr sz="900" spc="-2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height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750±50mm</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dirty="0">
                          <a:solidFill>
                            <a:srgbClr val="FFFFFF"/>
                          </a:solidFill>
                          <a:latin typeface="微软雅黑" panose="020B0503020204020204" charset="-122"/>
                          <a:cs typeface="微软雅黑" panose="020B0503020204020204" charset="-122"/>
                        </a:rPr>
                        <a:t>Solder pot</a:t>
                      </a:r>
                      <a:r>
                        <a:rPr sz="900" spc="-5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temp</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spc="-5" dirty="0">
                          <a:solidFill>
                            <a:srgbClr val="232323"/>
                          </a:solidFill>
                          <a:latin typeface="Arial" panose="020B0604020202020204"/>
                          <a:cs typeface="Arial" panose="020B0604020202020204"/>
                        </a:rPr>
                        <a:t>Room</a:t>
                      </a:r>
                      <a:r>
                        <a:rPr sz="900" spc="-1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temp.~350</a:t>
                      </a:r>
                      <a:r>
                        <a:rPr sz="900" spc="-5" dirty="0">
                          <a:solidFill>
                            <a:srgbClr val="232323"/>
                          </a:solidFill>
                          <a:latin typeface="微软雅黑" panose="020B0503020204020204" charset="-122"/>
                          <a:cs typeface="微软雅黑" panose="020B0503020204020204" charset="-122"/>
                        </a:rPr>
                        <a:t>℃</a:t>
                      </a:r>
                      <a:r>
                        <a:rPr sz="900"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accuracy±1-2</a:t>
                      </a:r>
                      <a:r>
                        <a:rPr sz="900" spc="-5" dirty="0">
                          <a:solidFill>
                            <a:srgbClr val="232323"/>
                          </a:solidFill>
                          <a:latin typeface="微软雅黑" panose="020B0503020204020204" charset="-122"/>
                          <a:cs typeface="微软雅黑" panose="020B0503020204020204" charset="-122"/>
                        </a:rPr>
                        <a: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a:txBody>
                    <a:bodyPr/>
                    <a:lstStyle/>
                    <a:p>
                      <a:pPr marL="68580">
                        <a:lnSpc>
                          <a:spcPct val="100000"/>
                        </a:lnSpc>
                        <a:spcBef>
                          <a:spcPts val="1030"/>
                        </a:spcBef>
                      </a:pPr>
                      <a:r>
                        <a:rPr sz="900" spc="-5" dirty="0">
                          <a:solidFill>
                            <a:srgbClr val="FFFFFF"/>
                          </a:solidFill>
                          <a:latin typeface="微软雅黑" panose="020B0503020204020204" charset="-122"/>
                          <a:cs typeface="微软雅黑" panose="020B0503020204020204" charset="-122"/>
                        </a:rPr>
                        <a:t>Conveyor</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speed</a:t>
                      </a:r>
                      <a:endParaRPr sz="900">
                        <a:latin typeface="微软雅黑" panose="020B0503020204020204" charset="-122"/>
                        <a:cs typeface="微软雅黑" panose="020B0503020204020204"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1030"/>
                        </a:spcBef>
                      </a:pPr>
                      <a:r>
                        <a:rPr sz="900" spc="-5" dirty="0">
                          <a:latin typeface="微软雅黑" panose="020B0503020204020204" charset="-122"/>
                          <a:cs typeface="微软雅黑" panose="020B0503020204020204" charset="-122"/>
                        </a:rPr>
                        <a:t>0-2000mm／Min</a:t>
                      </a:r>
                      <a:endParaRPr sz="900">
                        <a:latin typeface="微软雅黑" panose="020B0503020204020204" charset="-122"/>
                        <a:cs typeface="微软雅黑" panose="020B0503020204020204"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dirty="0">
                          <a:solidFill>
                            <a:srgbClr val="FFFFFF"/>
                          </a:solidFill>
                          <a:latin typeface="微软雅黑" panose="020B0503020204020204" charset="-122"/>
                          <a:cs typeface="微软雅黑" panose="020B0503020204020204" charset="-122"/>
                        </a:rPr>
                        <a:t>Solder pot</a:t>
                      </a:r>
                      <a:r>
                        <a:rPr sz="900" spc="-5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temp</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accuracy</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1030"/>
                        </a:spcBef>
                      </a:pPr>
                      <a:r>
                        <a:rPr sz="900" spc="-5" dirty="0">
                          <a:latin typeface="微软雅黑" panose="020B0503020204020204" charset="-122"/>
                          <a:cs typeface="微软雅黑" panose="020B0503020204020204" charset="-122"/>
                        </a:rPr>
                        <a:t>±2</a:t>
                      </a:r>
                      <a:r>
                        <a:rPr sz="900" spc="-5" dirty="0">
                          <a:latin typeface="宋体" panose="02010600030101010101" pitchFamily="2" charset="-122"/>
                          <a:cs typeface="宋体" panose="02010600030101010101" pitchFamily="2" charset="-122"/>
                        </a:rPr>
                        <a:t>℃</a:t>
                      </a:r>
                      <a:endParaRPr sz="900">
                        <a:latin typeface="宋体" panose="02010600030101010101" pitchFamily="2" charset="-122"/>
                        <a:cs typeface="宋体" panose="02010600030101010101" pitchFamily="2"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Angle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3~7℃</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dirty="0">
                          <a:solidFill>
                            <a:srgbClr val="FFFFFF"/>
                          </a:solidFill>
                          <a:latin typeface="微软雅黑" panose="020B0503020204020204" charset="-122"/>
                          <a:cs typeface="微软雅黑" panose="020B0503020204020204" charset="-122"/>
                        </a:rPr>
                        <a:t>Finger</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types</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Strong dicolpate</a:t>
                      </a:r>
                      <a:r>
                        <a:rPr sz="900" spc="-3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finger/customized</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Component</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height</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limit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1030"/>
                        </a:spcBef>
                      </a:pPr>
                      <a:r>
                        <a:rPr sz="900" spc="-5" dirty="0">
                          <a:latin typeface="微软雅黑" panose="020B0503020204020204" charset="-122"/>
                          <a:cs typeface="微软雅黑" panose="020B0503020204020204" charset="-122"/>
                        </a:rPr>
                        <a:t>Max.120mm</a:t>
                      </a:r>
                      <a:endParaRPr sz="900">
                        <a:latin typeface="微软雅黑" panose="020B0503020204020204" charset="-122"/>
                        <a:cs typeface="微软雅黑" panose="020B0503020204020204"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dirty="0">
                          <a:solidFill>
                            <a:srgbClr val="FFFFFF"/>
                          </a:solidFill>
                          <a:latin typeface="微软雅黑" panose="020B0503020204020204" charset="-122"/>
                          <a:cs typeface="微软雅黑" panose="020B0503020204020204" charset="-122"/>
                        </a:rPr>
                        <a:t>Solder</a:t>
                      </a:r>
                      <a:r>
                        <a:rPr sz="900" spc="-20" dirty="0">
                          <a:solidFill>
                            <a:srgbClr val="FFFFFF"/>
                          </a:solidFill>
                          <a:latin typeface="微软雅黑" panose="020B0503020204020204" charset="-122"/>
                          <a:cs typeface="微软雅黑" panose="020B0503020204020204" charset="-122"/>
                        </a:rPr>
                        <a:t> </a:t>
                      </a:r>
                      <a:r>
                        <a:rPr sz="900" spc="-10" dirty="0">
                          <a:solidFill>
                            <a:srgbClr val="FFFFFF"/>
                          </a:solidFill>
                          <a:latin typeface="微软雅黑" panose="020B0503020204020204" charset="-122"/>
                          <a:cs typeface="微软雅黑" panose="020B0503020204020204" charset="-122"/>
                        </a:rPr>
                        <a:t>bar</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adding</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way</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a:lnSpc>
                          <a:spcPct val="100000"/>
                        </a:lnSpc>
                        <a:spcBef>
                          <a:spcPts val="30"/>
                        </a:spcBef>
                      </a:pPr>
                      <a:endParaRPr sz="850">
                        <a:latin typeface="Times New Roman" panose="02020603050405020304"/>
                        <a:cs typeface="Times New Roman" panose="02020603050405020304"/>
                      </a:endParaRPr>
                    </a:p>
                    <a:p>
                      <a:pPr marL="68580">
                        <a:lnSpc>
                          <a:spcPct val="100000"/>
                        </a:lnSpc>
                      </a:pPr>
                      <a:r>
                        <a:rPr sz="900" spc="-5" dirty="0">
                          <a:solidFill>
                            <a:srgbClr val="232323"/>
                          </a:solidFill>
                          <a:latin typeface="Arial" panose="020B0604020202020204"/>
                          <a:cs typeface="Arial" panose="020B0604020202020204"/>
                        </a:rPr>
                        <a:t>Manually</a:t>
                      </a:r>
                      <a:endParaRPr sz="900">
                        <a:latin typeface="Arial" panose="020B0604020202020204"/>
                        <a:cs typeface="Arial" panose="020B0604020202020204"/>
                      </a:endParaRPr>
                    </a:p>
                  </a:txBody>
                  <a:tcPr marL="0" marR="0" marT="3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5739">
                <a:tc>
                  <a:txBody>
                    <a:bodyPr/>
                    <a:lstStyle/>
                    <a:p>
                      <a:pPr marL="68580">
                        <a:lnSpc>
                          <a:spcPct val="100000"/>
                        </a:lnSpc>
                        <a:spcBef>
                          <a:spcPts val="250"/>
                        </a:spcBef>
                      </a:pPr>
                      <a:r>
                        <a:rPr sz="900" spc="-15" dirty="0">
                          <a:solidFill>
                            <a:srgbClr val="FFFFFF"/>
                          </a:solidFill>
                          <a:latin typeface="微软雅黑" panose="020B0503020204020204" charset="-122"/>
                          <a:cs typeface="微软雅黑" panose="020B0503020204020204" charset="-122"/>
                        </a:rPr>
                        <a:t>Wave </a:t>
                      </a:r>
                      <a:r>
                        <a:rPr sz="900" spc="-5" dirty="0">
                          <a:solidFill>
                            <a:srgbClr val="FFFFFF"/>
                          </a:solidFill>
                          <a:latin typeface="微软雅黑" panose="020B0503020204020204" charset="-122"/>
                          <a:cs typeface="微软雅黑" panose="020B0503020204020204" charset="-122"/>
                        </a:rPr>
                        <a:t>height</a:t>
                      </a:r>
                      <a:r>
                        <a:rPr sz="900" spc="-2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range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0——18mm</a:t>
                      </a:r>
                      <a:r>
                        <a:rPr sz="900" dirty="0">
                          <a:latin typeface="微软雅黑" panose="020B0503020204020204" charset="-122"/>
                          <a:cs typeface="微软雅黑" panose="020B0503020204020204" charset="-122"/>
                        </a:rPr>
                        <a:t> </a:t>
                      </a:r>
                      <a:r>
                        <a:rPr sz="900" spc="-10" dirty="0">
                          <a:latin typeface="微软雅黑" panose="020B0503020204020204" charset="-122"/>
                          <a:cs typeface="微软雅黑" panose="020B0503020204020204" charset="-122"/>
                        </a:rPr>
                        <a:t>keep</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spc="-20" dirty="0">
                          <a:solidFill>
                            <a:srgbClr val="FFFFFF"/>
                          </a:solidFill>
                          <a:latin typeface="微软雅黑" panose="020B0503020204020204" charset="-122"/>
                          <a:cs typeface="微软雅黑" panose="020B0503020204020204" charset="-122"/>
                        </a:rPr>
                        <a:t>Temp.</a:t>
                      </a:r>
                      <a:r>
                        <a:rPr sz="900" spc="-3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control</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spc="-25" dirty="0">
                          <a:latin typeface="微软雅黑" panose="020B0503020204020204" charset="-122"/>
                          <a:cs typeface="微软雅黑" panose="020B0503020204020204" charset="-122"/>
                        </a:rPr>
                        <a:t>P.I.D+SSR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43839">
                <a:tc>
                  <a:txBody>
                    <a:bodyPr/>
                    <a:lstStyle/>
                    <a:p>
                      <a:pPr marL="68580">
                        <a:lnSpc>
                          <a:spcPct val="100000"/>
                        </a:lnSpc>
                        <a:spcBef>
                          <a:spcPts val="240"/>
                        </a:spcBef>
                      </a:pPr>
                      <a:r>
                        <a:rPr sz="900" spc="-15" dirty="0">
                          <a:solidFill>
                            <a:srgbClr val="FFFFFF"/>
                          </a:solidFill>
                          <a:latin typeface="微软雅黑" panose="020B0503020204020204" charset="-122"/>
                          <a:cs typeface="微软雅黑" panose="020B0503020204020204" charset="-122"/>
                        </a:rPr>
                        <a:t>Wave</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quantity</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405"/>
                        </a:spcBef>
                      </a:pPr>
                      <a:r>
                        <a:rPr sz="900" dirty="0">
                          <a:latin typeface="微软雅黑" panose="020B0503020204020204" charset="-122"/>
                          <a:cs typeface="微软雅黑" panose="020B0503020204020204" charset="-122"/>
                        </a:rPr>
                        <a:t>2</a:t>
                      </a:r>
                      <a:endParaRPr sz="900">
                        <a:latin typeface="微软雅黑" panose="020B0503020204020204" charset="-122"/>
                        <a:cs typeface="微软雅黑" panose="020B0503020204020204" charset="-122"/>
                      </a:endParaRPr>
                    </a:p>
                  </a:txBody>
                  <a:tcPr marL="0" marR="0" marT="5143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405"/>
                        </a:spcBef>
                      </a:pPr>
                      <a:r>
                        <a:rPr sz="900" spc="-5" dirty="0">
                          <a:solidFill>
                            <a:srgbClr val="FFFFFF"/>
                          </a:solidFill>
                          <a:latin typeface="微软雅黑" panose="020B0503020204020204" charset="-122"/>
                          <a:cs typeface="微软雅黑" panose="020B0503020204020204" charset="-122"/>
                        </a:rPr>
                        <a:t>Machine </a:t>
                      </a:r>
                      <a:r>
                        <a:rPr sz="900" spc="-10" dirty="0">
                          <a:solidFill>
                            <a:srgbClr val="FFFFFF"/>
                          </a:solidFill>
                          <a:latin typeface="微软雅黑" panose="020B0503020204020204" charset="-122"/>
                          <a:cs typeface="微软雅黑" panose="020B0503020204020204" charset="-122"/>
                        </a:rPr>
                        <a:t>control</a:t>
                      </a:r>
                      <a:endParaRPr sz="900">
                        <a:latin typeface="微软雅黑" panose="020B0503020204020204" charset="-122"/>
                        <a:cs typeface="微软雅黑" panose="020B0503020204020204" charset="-122"/>
                      </a:endParaRPr>
                    </a:p>
                  </a:txBody>
                  <a:tcPr marL="0" marR="0" marT="5143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405"/>
                        </a:spcBef>
                      </a:pPr>
                      <a:r>
                        <a:rPr sz="900" spc="-10" dirty="0">
                          <a:latin typeface="微软雅黑" panose="020B0503020204020204" charset="-122"/>
                          <a:cs typeface="微软雅黑" panose="020B0503020204020204" charset="-122"/>
                        </a:rPr>
                        <a:t>PLC+PC</a:t>
                      </a:r>
                      <a:endParaRPr sz="900">
                        <a:latin typeface="微软雅黑" panose="020B0503020204020204" charset="-122"/>
                        <a:cs typeface="微软雅黑" panose="020B0503020204020204" charset="-122"/>
                      </a:endParaRPr>
                    </a:p>
                  </a:txBody>
                  <a:tcPr marL="0" marR="0" marT="5143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5740">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Preheating</a:t>
                      </a:r>
                      <a:r>
                        <a:rPr sz="900" spc="-10" dirty="0">
                          <a:solidFill>
                            <a:srgbClr val="FFFFFF"/>
                          </a:solidFill>
                          <a:latin typeface="微软雅黑" panose="020B0503020204020204" charset="-122"/>
                          <a:cs typeface="微软雅黑" panose="020B0503020204020204" charset="-122"/>
                        </a:rPr>
                        <a:t> </a:t>
                      </a:r>
                      <a:r>
                        <a:rPr sz="900" dirty="0">
                          <a:solidFill>
                            <a:srgbClr val="FFFFFF"/>
                          </a:solidFill>
                          <a:latin typeface="微软雅黑" panose="020B0503020204020204" charset="-122"/>
                          <a:cs typeface="微软雅黑" panose="020B0503020204020204" charset="-122"/>
                        </a:rPr>
                        <a:t>length</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dirty="0">
                          <a:latin typeface="微软雅黑" panose="020B0503020204020204" charset="-122"/>
                          <a:cs typeface="微软雅黑" panose="020B0503020204020204" charset="-122"/>
                        </a:rPr>
                        <a:t>1800MM</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Width</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adjust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Manually/motorized</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68580">
                        <a:lnSpc>
                          <a:spcPct val="100000"/>
                        </a:lnSpc>
                        <a:spcBef>
                          <a:spcPts val="240"/>
                        </a:spcBef>
                      </a:pPr>
                      <a:r>
                        <a:rPr sz="900" spc="-5" dirty="0">
                          <a:solidFill>
                            <a:srgbClr val="FFFFFF"/>
                          </a:solidFill>
                          <a:latin typeface="微软雅黑" panose="020B0503020204020204" charset="-122"/>
                          <a:cs typeface="微软雅黑" panose="020B0503020204020204" charset="-122"/>
                        </a:rPr>
                        <a:t>Preheating zone</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15"/>
                        </a:spcBef>
                      </a:pPr>
                      <a:r>
                        <a:rPr sz="900" spc="-5" dirty="0">
                          <a:solidFill>
                            <a:srgbClr val="232323"/>
                          </a:solidFill>
                          <a:latin typeface="宋体" panose="02010600030101010101" pitchFamily="2" charset="-122"/>
                          <a:cs typeface="宋体" panose="02010600030101010101" pitchFamily="2" charset="-122"/>
                        </a:rPr>
                        <a:t>４</a:t>
                      </a:r>
                      <a:r>
                        <a:rPr sz="900" spc="-5" dirty="0">
                          <a:solidFill>
                            <a:srgbClr val="232323"/>
                          </a:solidFill>
                          <a:latin typeface="Arial" panose="020B0604020202020204"/>
                          <a:cs typeface="Arial" panose="020B0604020202020204"/>
                        </a:rPr>
                        <a:t>zones</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40"/>
                        </a:spcBef>
                      </a:pPr>
                      <a:r>
                        <a:rPr sz="900" spc="-5" dirty="0">
                          <a:solidFill>
                            <a:srgbClr val="FFFFFF"/>
                          </a:solidFill>
                          <a:latin typeface="微软雅黑" panose="020B0503020204020204" charset="-122"/>
                          <a:cs typeface="微软雅黑" panose="020B0503020204020204" charset="-122"/>
                        </a:rPr>
                        <a:t>Flux adding</a:t>
                      </a:r>
                      <a:r>
                        <a:rPr sz="900" spc="-3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way</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Automatically</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6">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Conveyor</a:t>
                      </a:r>
                      <a:r>
                        <a:rPr sz="900" spc="-3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direction</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15"/>
                        </a:spcBef>
                      </a:pPr>
                      <a:r>
                        <a:rPr sz="900" dirty="0">
                          <a:solidFill>
                            <a:srgbClr val="232323"/>
                          </a:solidFill>
                          <a:latin typeface="Arial" panose="020B0604020202020204"/>
                          <a:cs typeface="Arial" panose="020B0604020202020204"/>
                        </a:rPr>
                        <a:t>Left to </a:t>
                      </a:r>
                      <a:r>
                        <a:rPr sz="900" spc="-5" dirty="0">
                          <a:solidFill>
                            <a:srgbClr val="232323"/>
                          </a:solidFill>
                          <a:latin typeface="Arial" panose="020B0604020202020204"/>
                          <a:cs typeface="Arial" panose="020B0604020202020204"/>
                        </a:rPr>
                        <a:t>right/right </a:t>
                      </a:r>
                      <a:r>
                        <a:rPr sz="900" dirty="0">
                          <a:solidFill>
                            <a:srgbClr val="232323"/>
                          </a:solidFill>
                          <a:latin typeface="Arial" panose="020B0604020202020204"/>
                          <a:cs typeface="Arial" panose="020B0604020202020204"/>
                        </a:rPr>
                        <a:t>to</a:t>
                      </a:r>
                      <a:r>
                        <a:rPr sz="900" spc="-4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left</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Flux </a:t>
                      </a:r>
                      <a:r>
                        <a:rPr sz="900" dirty="0">
                          <a:solidFill>
                            <a:srgbClr val="FFFFFF"/>
                          </a:solidFill>
                          <a:latin typeface="微软雅黑" panose="020B0503020204020204" charset="-122"/>
                          <a:cs typeface="微软雅黑" panose="020B0503020204020204" charset="-122"/>
                        </a:rPr>
                        <a:t>flow</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rate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dirty="0">
                          <a:latin typeface="微软雅黑" panose="020B0503020204020204" charset="-122"/>
                          <a:cs typeface="微软雅黑" panose="020B0503020204020204" charset="-122"/>
                        </a:rPr>
                        <a:t>10~100ml/min</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Preheat</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power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dirty="0">
                          <a:latin typeface="微软雅黑" panose="020B0503020204020204" charset="-122"/>
                          <a:cs typeface="微软雅黑" panose="020B0503020204020204" charset="-122"/>
                        </a:rPr>
                        <a:t>20KW</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Spray</a:t>
                      </a:r>
                      <a:r>
                        <a:rPr sz="900" spc="-1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method</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Step motor+A-100</a:t>
                      </a:r>
                      <a:r>
                        <a:rPr sz="900" spc="-2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nozzle</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41959">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Preheat</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temp</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marR="476885">
                        <a:lnSpc>
                          <a:spcPts val="1540"/>
                        </a:lnSpc>
                        <a:spcBef>
                          <a:spcPts val="75"/>
                        </a:spcBef>
                      </a:pPr>
                      <a:r>
                        <a:rPr sz="900" spc="-5" dirty="0">
                          <a:solidFill>
                            <a:srgbClr val="232323"/>
                          </a:solidFill>
                          <a:latin typeface="Arial" panose="020B0604020202020204"/>
                          <a:cs typeface="Arial" panose="020B0604020202020204"/>
                        </a:rPr>
                        <a:t>R</a:t>
                      </a:r>
                      <a:r>
                        <a:rPr sz="900" dirty="0">
                          <a:solidFill>
                            <a:srgbClr val="232323"/>
                          </a:solidFill>
                          <a:latin typeface="Arial" panose="020B0604020202020204"/>
                          <a:cs typeface="Arial" panose="020B0604020202020204"/>
                        </a:rPr>
                        <a:t>o</a:t>
                      </a:r>
                      <a:r>
                        <a:rPr sz="900" spc="-10" dirty="0">
                          <a:solidFill>
                            <a:srgbClr val="232323"/>
                          </a:solidFill>
                          <a:latin typeface="Arial" panose="020B0604020202020204"/>
                          <a:cs typeface="Arial" panose="020B0604020202020204"/>
                        </a:rPr>
                        <a:t>o</a:t>
                      </a:r>
                      <a:r>
                        <a:rPr sz="900" spc="5" dirty="0">
                          <a:solidFill>
                            <a:srgbClr val="232323"/>
                          </a:solidFill>
                          <a:latin typeface="Arial" panose="020B0604020202020204"/>
                          <a:cs typeface="Arial" panose="020B0604020202020204"/>
                        </a:rPr>
                        <a:t>m</a:t>
                      </a:r>
                      <a:r>
                        <a:rPr sz="900" dirty="0">
                          <a:solidFill>
                            <a:srgbClr val="232323"/>
                          </a:solidFill>
                          <a:latin typeface="Arial" panose="020B0604020202020204"/>
                          <a:cs typeface="Arial" panose="020B0604020202020204"/>
                        </a:rPr>
                        <a:t>te</a:t>
                      </a:r>
                      <a:r>
                        <a:rPr sz="900" spc="5" dirty="0">
                          <a:solidFill>
                            <a:srgbClr val="232323"/>
                          </a:solidFill>
                          <a:latin typeface="Arial" panose="020B0604020202020204"/>
                          <a:cs typeface="Arial" panose="020B0604020202020204"/>
                        </a:rPr>
                        <a:t>m</a:t>
                      </a:r>
                      <a:r>
                        <a:rPr sz="900" spc="-10" dirty="0">
                          <a:solidFill>
                            <a:srgbClr val="232323"/>
                          </a:solidFill>
                          <a:latin typeface="Arial" panose="020B0604020202020204"/>
                          <a:cs typeface="Arial" panose="020B0604020202020204"/>
                        </a:rPr>
                        <a:t>p</a:t>
                      </a:r>
                      <a:r>
                        <a:rPr sz="900" dirty="0">
                          <a:solidFill>
                            <a:srgbClr val="232323"/>
                          </a:solidFill>
                          <a:latin typeface="Arial" panose="020B0604020202020204"/>
                          <a:cs typeface="Arial" panose="020B0604020202020204"/>
                        </a:rPr>
                        <a:t>.~2</a:t>
                      </a:r>
                      <a:r>
                        <a:rPr sz="900" spc="-10" dirty="0">
                          <a:solidFill>
                            <a:srgbClr val="232323"/>
                          </a:solidFill>
                          <a:latin typeface="Arial" panose="020B0604020202020204"/>
                          <a:cs typeface="Arial" panose="020B0604020202020204"/>
                        </a:rPr>
                        <a:t>50</a:t>
                      </a:r>
                      <a:r>
                        <a:rPr sz="900" dirty="0">
                          <a:solidFill>
                            <a:srgbClr val="232323"/>
                          </a:solidFill>
                          <a:latin typeface="微软雅黑" panose="020B0503020204020204" charset="-122"/>
                          <a:cs typeface="微软雅黑" panose="020B0503020204020204" charset="-122"/>
                        </a:rPr>
                        <a:t>℃  </a:t>
                      </a:r>
                      <a:r>
                        <a:rPr sz="900" spc="-5" dirty="0">
                          <a:solidFill>
                            <a:srgbClr val="232323"/>
                          </a:solidFill>
                          <a:latin typeface="Arial" panose="020B0604020202020204"/>
                          <a:cs typeface="Arial" panose="020B0604020202020204"/>
                        </a:rPr>
                        <a:t>(adjustable)</a:t>
                      </a:r>
                      <a:endParaRPr sz="900">
                        <a:latin typeface="Arial" panose="020B0604020202020204"/>
                        <a:cs typeface="Arial" panose="020B0604020202020204"/>
                      </a:endParaRPr>
                    </a:p>
                  </a:txBody>
                  <a:tcPr marL="0" marR="0" marT="952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a:lnSpc>
                          <a:spcPct val="100000"/>
                        </a:lnSpc>
                        <a:spcBef>
                          <a:spcPts val="35"/>
                        </a:spcBef>
                      </a:pPr>
                      <a:endParaRPr sz="1000">
                        <a:latin typeface="Times New Roman" panose="02020603050405020304"/>
                        <a:cs typeface="Times New Roman" panose="02020603050405020304"/>
                      </a:endParaRPr>
                    </a:p>
                    <a:p>
                      <a:pPr marL="68580">
                        <a:lnSpc>
                          <a:spcPct val="100000"/>
                        </a:lnSpc>
                      </a:pPr>
                      <a:r>
                        <a:rPr sz="900" spc="-5" dirty="0">
                          <a:solidFill>
                            <a:srgbClr val="FFFFFF"/>
                          </a:solidFill>
                          <a:latin typeface="微软雅黑" panose="020B0503020204020204" charset="-122"/>
                          <a:cs typeface="微软雅黑" panose="020B0503020204020204" charset="-122"/>
                        </a:rPr>
                        <a:t>Flux</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recycle</a:t>
                      </a:r>
                      <a:endParaRPr sz="900">
                        <a:latin typeface="微软雅黑" panose="020B0503020204020204" charset="-122"/>
                        <a:cs typeface="微软雅黑" panose="020B0503020204020204" charset="-122"/>
                      </a:endParaRPr>
                    </a:p>
                  </a:txBody>
                  <a:tcPr marL="0" marR="0" marT="444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a:lnSpc>
                          <a:spcPct val="100000"/>
                        </a:lnSpc>
                        <a:spcBef>
                          <a:spcPts val="35"/>
                        </a:spcBef>
                      </a:pPr>
                      <a:endParaRPr sz="1000">
                        <a:latin typeface="Times New Roman" panose="02020603050405020304"/>
                        <a:cs typeface="Times New Roman" panose="02020603050405020304"/>
                      </a:endParaRPr>
                    </a:p>
                    <a:p>
                      <a:pPr marL="68580">
                        <a:lnSpc>
                          <a:spcPct val="100000"/>
                        </a:lnSpc>
                      </a:pPr>
                      <a:r>
                        <a:rPr sz="900" spc="-25" dirty="0">
                          <a:latin typeface="微软雅黑" panose="020B0503020204020204" charset="-122"/>
                          <a:cs typeface="微软雅黑" panose="020B0503020204020204" charset="-122"/>
                        </a:rPr>
                        <a:t>Tray </a:t>
                      </a:r>
                      <a:r>
                        <a:rPr sz="900" spc="-10" dirty="0">
                          <a:latin typeface="微软雅黑" panose="020B0503020204020204" charset="-122"/>
                          <a:cs typeface="微软雅黑" panose="020B0503020204020204" charset="-122"/>
                        </a:rPr>
                        <a:t>to</a:t>
                      </a:r>
                      <a:r>
                        <a:rPr sz="900" spc="20" dirty="0">
                          <a:latin typeface="微软雅黑" panose="020B0503020204020204" charset="-122"/>
                          <a:cs typeface="微软雅黑" panose="020B0503020204020204" charset="-122"/>
                        </a:rPr>
                        <a:t> </a:t>
                      </a:r>
                      <a:r>
                        <a:rPr sz="900" spc="-5" dirty="0">
                          <a:latin typeface="微软雅黑" panose="020B0503020204020204" charset="-122"/>
                          <a:cs typeface="微软雅黑" panose="020B0503020204020204" charset="-122"/>
                        </a:rPr>
                        <a:t>recycle</a:t>
                      </a:r>
                      <a:endParaRPr sz="900">
                        <a:latin typeface="微软雅黑" panose="020B0503020204020204" charset="-122"/>
                        <a:cs typeface="微软雅黑" panose="020B0503020204020204" charset="-122"/>
                      </a:endParaRPr>
                    </a:p>
                  </a:txBody>
                  <a:tcPr marL="0" marR="0" marT="444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9338" y="7404016"/>
            <a:ext cx="7074248" cy="645160"/>
          </a:xfrm>
          <a:prstGeom prst="rect">
            <a:avLst/>
          </a:prstGeom>
          <a:noFill/>
        </p:spPr>
        <p:txBody>
          <a:bodyPr wrap="square" rtlCol="0" anchor="t">
            <a:spAutoFit/>
          </a:bodyPr>
          <a:lstStyle/>
          <a:p>
            <a:pPr algn="l">
              <a:buClrTx/>
              <a:buSzTx/>
              <a:buFontTx/>
            </a:pPr>
            <a:r>
              <a:rPr lang="zh-CN" altLang="en-US" sz="1800"/>
              <a:t>Taiwan songyi structure into the plate, into the plate is very smooth, easy to adjust, tin furnace using nodular alloy, nozzle using titanium alloy. </a:t>
            </a:r>
            <a:r>
              <a:rPr lang="zh-CN" altLang="en-US" sz="1800">
                <a:sym typeface="华文细黑" panose="02010600040101010101" pitchFamily="2" charset="-122"/>
              </a:rPr>
              <a:t> </a:t>
            </a:r>
            <a:endParaRPr lang="zh-CN" altLang="en-US" sz="1800"/>
          </a:p>
        </p:txBody>
      </p:sp>
      <p:pic>
        <p:nvPicPr>
          <p:cNvPr id="5" name="图片 4"/>
          <p:cNvPicPr>
            <a:picLocks noChangeAspect="1"/>
          </p:cNvPicPr>
          <p:nvPr/>
        </p:nvPicPr>
        <p:blipFill>
          <a:blip r:embed="rId1"/>
          <a:stretch>
            <a:fillRect/>
          </a:stretch>
        </p:blipFill>
        <p:spPr>
          <a:xfrm>
            <a:off x="273050" y="2527300"/>
            <a:ext cx="3126740" cy="4037965"/>
          </a:xfrm>
          <a:prstGeom prst="rect">
            <a:avLst/>
          </a:prstGeom>
        </p:spPr>
      </p:pic>
      <p:pic>
        <p:nvPicPr>
          <p:cNvPr id="6" name="图片 5"/>
          <p:cNvPicPr>
            <a:picLocks noChangeAspect="1"/>
          </p:cNvPicPr>
          <p:nvPr/>
        </p:nvPicPr>
        <p:blipFill>
          <a:blip r:embed="rId2"/>
          <a:stretch>
            <a:fillRect/>
          </a:stretch>
        </p:blipFill>
        <p:spPr>
          <a:xfrm>
            <a:off x="4006850" y="2524760"/>
            <a:ext cx="3028950" cy="40405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5473" y="2298886"/>
            <a:ext cx="2756215" cy="295438"/>
            <a:chOff x="2692" y="-4085"/>
            <a:chExt cx="7033" cy="1132"/>
          </a:xfrm>
        </p:grpSpPr>
        <p:sp>
          <p:nvSpPr>
            <p:cNvPr id="3" name="AutoShape 2"/>
            <p:cNvSpPr/>
            <p:nvPr/>
          </p:nvSpPr>
          <p:spPr>
            <a:xfrm>
              <a:off x="2692" y="-4085"/>
              <a:ext cx="7033" cy="1132"/>
            </a:xfrm>
            <a:prstGeom prst="roundRect">
              <a:avLst>
                <a:gd name="adj" fmla="val 50000"/>
              </a:avLst>
            </a:prstGeom>
            <a:gradFill rotWithShape="1">
              <a:gsLst>
                <a:gs pos="0">
                  <a:srgbClr val="2268B4"/>
                </a:gs>
                <a:gs pos="100000">
                  <a:srgbClr val="99CCFF"/>
                </a:gs>
              </a:gsLst>
              <a:lin ang="0" scaled="1"/>
              <a:tileRect/>
            </a:gradFill>
            <a:ln w="9525">
              <a:noFill/>
            </a:ln>
          </p:spPr>
          <p:txBody>
            <a:bodyPr wrap="none" anchor="ctr"/>
            <a:lstStyle/>
            <a:p>
              <a:endParaRPr lang="zh-CN" altLang="en-US" sz="1490" dirty="0">
                <a:latin typeface="Arial" panose="020B0604020202020204" pitchFamily="34" charset="0"/>
              </a:endParaRPr>
            </a:p>
          </p:txBody>
        </p:sp>
        <p:sp>
          <p:nvSpPr>
            <p:cNvPr id="7" name="AutoShape 3"/>
            <p:cNvSpPr/>
            <p:nvPr/>
          </p:nvSpPr>
          <p:spPr>
            <a:xfrm>
              <a:off x="2797" y="-3988"/>
              <a:ext cx="6822" cy="938"/>
            </a:xfrm>
            <a:prstGeom prst="roundRect">
              <a:avLst>
                <a:gd name="adj" fmla="val 50000"/>
              </a:avLst>
            </a:prstGeom>
            <a:gradFill rotWithShape="1">
              <a:gsLst>
                <a:gs pos="0">
                  <a:srgbClr val="51B9F3">
                    <a:alpha val="50000"/>
                  </a:srgbClr>
                </a:gs>
                <a:gs pos="100000">
                  <a:srgbClr val="1E52B0"/>
                </a:gs>
              </a:gsLst>
              <a:lin ang="0" scaled="1"/>
              <a:tileRect/>
            </a:gradFill>
            <a:ln w="9525">
              <a:noFill/>
            </a:ln>
          </p:spPr>
          <p:txBody>
            <a:bodyPr wrap="none" anchor="ctr"/>
            <a:lstStyle/>
            <a:p>
              <a:endParaRPr lang="zh-CN" altLang="en-US" sz="1490" dirty="0">
                <a:latin typeface="Arial" panose="020B0604020202020204" pitchFamily="34" charset="0"/>
              </a:endParaRPr>
            </a:p>
          </p:txBody>
        </p:sp>
        <p:sp>
          <p:nvSpPr>
            <p:cNvPr id="8" name="Text Box 4"/>
            <p:cNvSpPr txBox="1">
              <a:spLocks noChangeArrowheads="1"/>
            </p:cNvSpPr>
            <p:nvPr/>
          </p:nvSpPr>
          <p:spPr bwMode="gray">
            <a:xfrm>
              <a:off x="3031" y="-3981"/>
              <a:ext cx="6068" cy="932"/>
            </a:xfrm>
            <a:prstGeom prst="rect">
              <a:avLst/>
            </a:prstGeom>
            <a:noFill/>
            <a:ln w="9525" algn="ctr">
              <a:noFill/>
              <a:miter lim="800000"/>
            </a:ln>
            <a:effectLst>
              <a:outerShdw dist="35921" dir="2700000" algn="ctr" rotWithShape="0">
                <a:schemeClr val="bg2">
                  <a:alpha val="50000"/>
                </a:schemeClr>
              </a:outerShdw>
            </a:effectLst>
          </p:spPr>
          <p:txBody>
            <a:bodyPr>
              <a:spAutoFit/>
            </a:bodyPr>
            <a:lstStyle/>
            <a:p>
              <a:pPr marR="0" algn="ctr" defTabSz="914400" eaLnBrk="0" hangingPunct="0">
                <a:buClrTx/>
                <a:buSzTx/>
                <a:buFontTx/>
                <a:buNone/>
                <a:defRPr/>
              </a:pPr>
              <a:r>
                <a:rPr kumimoji="0" lang="zh-CN" altLang="en-US" sz="990" b="1" kern="1200" cap="none" spc="0" normalizeH="0" baseline="0" noProof="0" dirty="0">
                  <a:solidFill>
                    <a:srgbClr val="000000"/>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Part of the processing equipment</a:t>
              </a:r>
              <a:endParaRPr kumimoji="0" lang="zh-CN" altLang="en-US" sz="990" b="1" kern="1200" cap="none" spc="0" normalizeH="0" baseline="0" noProof="0" dirty="0">
                <a:solidFill>
                  <a:srgbClr val="000000"/>
                </a:solidFill>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grpSp>
      <p:pic>
        <p:nvPicPr>
          <p:cNvPr id="11" name="图片 10"/>
          <p:cNvPicPr>
            <a:picLocks noChangeAspect="1"/>
          </p:cNvPicPr>
          <p:nvPr/>
        </p:nvPicPr>
        <p:blipFill>
          <a:blip r:embed="rId1"/>
          <a:stretch>
            <a:fillRect/>
          </a:stretch>
        </p:blipFill>
        <p:spPr>
          <a:xfrm>
            <a:off x="349250" y="2908300"/>
            <a:ext cx="6702425" cy="39909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49078" y="1994032"/>
            <a:ext cx="2756215" cy="295438"/>
            <a:chOff x="1870" y="978"/>
            <a:chExt cx="7033" cy="1132"/>
          </a:xfrm>
        </p:grpSpPr>
        <p:sp>
          <p:nvSpPr>
            <p:cNvPr id="3" name="AutoShape 2"/>
            <p:cNvSpPr/>
            <p:nvPr/>
          </p:nvSpPr>
          <p:spPr>
            <a:xfrm>
              <a:off x="1870" y="978"/>
              <a:ext cx="7033" cy="1132"/>
            </a:xfrm>
            <a:prstGeom prst="roundRect">
              <a:avLst>
                <a:gd name="adj" fmla="val 50000"/>
              </a:avLst>
            </a:prstGeom>
            <a:gradFill rotWithShape="1">
              <a:gsLst>
                <a:gs pos="0">
                  <a:srgbClr val="2268B4"/>
                </a:gs>
                <a:gs pos="100000">
                  <a:srgbClr val="99CCFF"/>
                </a:gs>
              </a:gsLst>
              <a:lin ang="0" scaled="1"/>
              <a:tileRect/>
            </a:gradFill>
            <a:ln w="9525">
              <a:noFill/>
            </a:ln>
          </p:spPr>
          <p:txBody>
            <a:bodyPr wrap="none" anchor="ctr"/>
            <a:lstStyle/>
            <a:p>
              <a:endParaRPr lang="zh-CN" altLang="en-US" sz="1490" dirty="0">
                <a:latin typeface="Arial" panose="020B0604020202020204" pitchFamily="34" charset="0"/>
              </a:endParaRPr>
            </a:p>
          </p:txBody>
        </p:sp>
        <p:sp>
          <p:nvSpPr>
            <p:cNvPr id="7" name="AutoShape 3"/>
            <p:cNvSpPr/>
            <p:nvPr/>
          </p:nvSpPr>
          <p:spPr>
            <a:xfrm>
              <a:off x="1998" y="1075"/>
              <a:ext cx="6822" cy="938"/>
            </a:xfrm>
            <a:prstGeom prst="roundRect">
              <a:avLst>
                <a:gd name="adj" fmla="val 50000"/>
              </a:avLst>
            </a:prstGeom>
            <a:gradFill rotWithShape="1">
              <a:gsLst>
                <a:gs pos="0">
                  <a:srgbClr val="51B9F3">
                    <a:alpha val="50000"/>
                  </a:srgbClr>
                </a:gs>
                <a:gs pos="100000">
                  <a:srgbClr val="1E52B0"/>
                </a:gs>
              </a:gsLst>
              <a:lin ang="0" scaled="1"/>
              <a:tileRect/>
            </a:gradFill>
            <a:ln w="9525">
              <a:noFill/>
            </a:ln>
          </p:spPr>
          <p:txBody>
            <a:bodyPr wrap="none" anchor="ctr"/>
            <a:lstStyle/>
            <a:p>
              <a:endParaRPr lang="zh-CN" altLang="en-US" sz="1490" dirty="0">
                <a:latin typeface="Arial" panose="020B0604020202020204" pitchFamily="34" charset="0"/>
              </a:endParaRPr>
            </a:p>
          </p:txBody>
        </p:sp>
        <p:sp>
          <p:nvSpPr>
            <p:cNvPr id="8" name="Text Box 4"/>
            <p:cNvSpPr txBox="1">
              <a:spLocks noChangeArrowheads="1"/>
            </p:cNvSpPr>
            <p:nvPr/>
          </p:nvSpPr>
          <p:spPr bwMode="gray">
            <a:xfrm>
              <a:off x="2448" y="978"/>
              <a:ext cx="6068" cy="932"/>
            </a:xfrm>
            <a:prstGeom prst="rect">
              <a:avLst/>
            </a:prstGeom>
            <a:noFill/>
            <a:ln w="9525" algn="ctr">
              <a:noFill/>
              <a:miter lim="800000"/>
            </a:ln>
            <a:effectLst>
              <a:outerShdw dist="35921" dir="2700000" algn="ctr" rotWithShape="0">
                <a:schemeClr val="bg2">
                  <a:alpha val="50000"/>
                </a:schemeClr>
              </a:outerShdw>
            </a:effectLst>
          </p:spPr>
          <p:txBody>
            <a:bodyPr>
              <a:spAutoFit/>
            </a:bodyPr>
            <a:lstStyle/>
            <a:p>
              <a:pPr marR="0" algn="ctr" defTabSz="914400" eaLnBrk="0" hangingPunct="0">
                <a:buClrTx/>
                <a:buSzTx/>
                <a:buFontTx/>
                <a:buNone/>
                <a:defRPr/>
              </a:pPr>
              <a:r>
                <a:rPr kumimoji="0" lang="zh-CN" altLang="en-US" sz="990" b="1" kern="1200" cap="none" spc="0" normalizeH="0" baseline="0" noProof="0" dirty="0">
                  <a:solidFill>
                    <a:srgbClr val="000000"/>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Part of the processing equipment</a:t>
              </a:r>
              <a:endParaRPr kumimoji="0" lang="zh-CN" altLang="en-US" sz="990" b="1" kern="1200" cap="none" spc="0" normalizeH="0" baseline="0" noProof="0" dirty="0">
                <a:solidFill>
                  <a:srgbClr val="000000"/>
                </a:solidFill>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grpSp>
      <p:pic>
        <p:nvPicPr>
          <p:cNvPr id="2" name="图片 1" descr="微信图片_2019071515214473"/>
          <p:cNvPicPr>
            <a:picLocks noChangeAspect="1"/>
          </p:cNvPicPr>
          <p:nvPr/>
        </p:nvPicPr>
        <p:blipFill>
          <a:blip r:embed="rId1"/>
          <a:stretch>
            <a:fillRect/>
          </a:stretch>
        </p:blipFill>
        <p:spPr>
          <a:xfrm>
            <a:off x="425450" y="2832100"/>
            <a:ext cx="6443345" cy="48329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3100142" y="3593107"/>
            <a:ext cx="2087880" cy="342900"/>
          </a:xfrm>
          <a:prstGeom prst="rect">
            <a:avLst/>
          </a:prstGeom>
          <a:ln w="12700">
            <a:miter lim="400000"/>
          </a:ln>
        </p:spPr>
        <p:txBody>
          <a:bodyPr wrap="none" lIns="0" tIns="0" rIns="0" bIns="0" anchor="ctr">
            <a:spAutoFit/>
          </a:bodyPr>
          <a:lstStyle>
            <a:lvl1pPr>
              <a:defRPr sz="3600">
                <a:solidFill>
                  <a:srgbClr val="0433FF"/>
                </a:solidFill>
                <a:latin typeface="Arial" panose="020B0604020202020204"/>
                <a:ea typeface="Arial" panose="020B0604020202020204"/>
                <a:cs typeface="Arial" panose="020B0604020202020204"/>
                <a:sym typeface="Arial" panose="020B0604020202020204"/>
              </a:defRPr>
            </a:lvl1pPr>
          </a:lstStyle>
          <a:p>
            <a:r>
              <a:rPr sz="2230"/>
              <a:t>Welcome inquiry</a:t>
            </a:r>
            <a:endParaRPr sz="2230"/>
          </a:p>
        </p:txBody>
      </p:sp>
      <p:sp>
        <p:nvSpPr>
          <p:cNvPr id="428" name="Shape 428"/>
          <p:cNvSpPr/>
          <p:nvPr/>
        </p:nvSpPr>
        <p:spPr>
          <a:xfrm>
            <a:off x="955631" y="4317767"/>
            <a:ext cx="6344094" cy="2500630"/>
          </a:xfrm>
          <a:prstGeom prst="rect">
            <a:avLst/>
          </a:prstGeom>
          <a:ln w="12700">
            <a:miter lim="400000"/>
          </a:ln>
        </p:spPr>
        <p:txBody>
          <a:bodyPr wrap="square" lIns="0" tIns="0" rIns="0" bIns="0" anchor="ctr">
            <a:spAutoFit/>
          </a:bodyPr>
          <a:lstStyle/>
          <a:p>
            <a:pPr>
              <a:defRPr sz="2200">
                <a:latin typeface="Arial" panose="020B0604020202020204"/>
                <a:ea typeface="Arial" panose="020B0604020202020204"/>
                <a:cs typeface="Arial" panose="020B0604020202020204"/>
                <a:sym typeface="Arial" panose="020B0604020202020204"/>
              </a:defRPr>
            </a:pPr>
            <a:r>
              <a:rPr sz="1365" dirty="0"/>
              <a:t>1,Please visit : </a:t>
            </a:r>
            <a:r>
              <a:rPr sz="1365" u="sng" dirty="0">
                <a:solidFill>
                  <a:srgbClr val="0000FF"/>
                </a:solidFill>
                <a:uFill>
                  <a:solidFill>
                    <a:srgbClr val="0000FF"/>
                  </a:solidFill>
                </a:uFill>
              </a:rPr>
              <a:t>www.smthelp.com</a:t>
            </a:r>
            <a:endParaRPr sz="990" dirty="0"/>
          </a:p>
          <a:p>
            <a:pPr>
              <a:defRPr sz="1600">
                <a:latin typeface="Arial" panose="020B0604020202020204"/>
                <a:ea typeface="Arial" panose="020B0604020202020204"/>
                <a:cs typeface="Arial" panose="020B0604020202020204"/>
                <a:sym typeface="Arial" panose="020B0604020202020204"/>
              </a:defRPr>
            </a:pPr>
            <a:endParaRPr sz="990" dirty="0"/>
          </a:p>
          <a:p>
            <a:pPr>
              <a:defRPr sz="2200">
                <a:latin typeface="Arial" panose="020B0604020202020204"/>
                <a:ea typeface="Arial" panose="020B0604020202020204"/>
                <a:cs typeface="Arial" panose="020B0604020202020204"/>
                <a:sym typeface="Arial" panose="020B0604020202020204"/>
              </a:defRPr>
            </a:pPr>
            <a:r>
              <a:rPr sz="1365" dirty="0"/>
              <a:t>2, Find us more: </a:t>
            </a:r>
            <a:r>
              <a:rPr sz="1365" u="sng" dirty="0">
                <a:solidFill>
                  <a:srgbClr val="0000FF"/>
                </a:solidFill>
                <a:uFill>
                  <a:solidFill>
                    <a:srgbClr val="0000FF"/>
                  </a:solidFill>
                </a:uFill>
              </a:rPr>
              <a:t>https://www.facebook.com/autoinsertion</a:t>
            </a:r>
            <a:endParaRPr sz="990" dirty="0"/>
          </a:p>
          <a:p>
            <a:pPr>
              <a:defRPr sz="1600">
                <a:latin typeface="Arial" panose="020B0604020202020204"/>
                <a:ea typeface="Arial" panose="020B0604020202020204"/>
                <a:cs typeface="Arial" panose="020B0604020202020204"/>
                <a:sym typeface="Arial" panose="020B0604020202020204"/>
              </a:defRPr>
            </a:pPr>
            <a:endParaRPr sz="990" dirty="0"/>
          </a:p>
          <a:p>
            <a:pPr>
              <a:defRPr sz="2200">
                <a:latin typeface="Arial" panose="020B0604020202020204"/>
                <a:ea typeface="Arial" panose="020B0604020202020204"/>
                <a:cs typeface="Arial" panose="020B0604020202020204"/>
                <a:sym typeface="Arial" panose="020B0604020202020204"/>
              </a:defRPr>
            </a:pPr>
            <a:r>
              <a:rPr sz="1365" dirty="0"/>
              <a:t>3, Know more our team: </a:t>
            </a:r>
            <a:r>
              <a:rPr sz="1365" u="sng" dirty="0">
                <a:solidFill>
                  <a:srgbClr val="0000FF"/>
                </a:solidFill>
                <a:uFill>
                  <a:solidFill>
                    <a:srgbClr val="0000FF"/>
                  </a:solidFill>
                </a:uFill>
              </a:rPr>
              <a:t>https://cn.linkedin.com/in/smtsupplier</a:t>
            </a:r>
            <a:endParaRPr sz="990" dirty="0"/>
          </a:p>
          <a:p>
            <a:pPr>
              <a:defRPr sz="1600">
                <a:latin typeface="Arial" panose="020B0604020202020204"/>
                <a:ea typeface="Arial" panose="020B0604020202020204"/>
                <a:cs typeface="Arial" panose="020B0604020202020204"/>
                <a:sym typeface="Arial" panose="020B0604020202020204"/>
              </a:defRPr>
            </a:pPr>
            <a:endParaRPr sz="990" dirty="0"/>
          </a:p>
          <a:p>
            <a:pPr>
              <a:defRPr sz="2200">
                <a:latin typeface="Arial" panose="020B0604020202020204"/>
                <a:ea typeface="Arial" panose="020B0604020202020204"/>
                <a:cs typeface="Arial" panose="020B0604020202020204"/>
                <a:sym typeface="Arial" panose="020B0604020202020204"/>
              </a:defRPr>
            </a:pPr>
            <a:r>
              <a:rPr sz="1365" dirty="0"/>
              <a:t>4, Welcome to our factory in Shenzhen China</a:t>
            </a:r>
            <a:endParaRPr sz="1365" dirty="0"/>
          </a:p>
          <a:p>
            <a:pPr>
              <a:defRPr sz="1600">
                <a:latin typeface="Arial" panose="020B0604020202020204"/>
                <a:ea typeface="Arial" panose="020B0604020202020204"/>
                <a:cs typeface="Arial" panose="020B0604020202020204"/>
                <a:sym typeface="Arial" panose="020B0604020202020204"/>
              </a:defRPr>
            </a:pPr>
            <a:endParaRPr sz="990" dirty="0"/>
          </a:p>
          <a:p>
            <a:pPr>
              <a:defRPr sz="2200">
                <a:latin typeface="Arial" panose="020B0604020202020204"/>
                <a:ea typeface="Arial" panose="020B0604020202020204"/>
                <a:cs typeface="Arial" panose="020B0604020202020204"/>
                <a:sym typeface="Arial" panose="020B0604020202020204"/>
              </a:defRPr>
            </a:pPr>
            <a:r>
              <a:rPr sz="1365" dirty="0"/>
              <a:t>5, See more machine working video, please </a:t>
            </a:r>
            <a:r>
              <a:rPr sz="1365" dirty="0" err="1"/>
              <a:t>Youtube</a:t>
            </a:r>
            <a:r>
              <a:rPr sz="1365" dirty="0"/>
              <a:t>: Auto Insertion</a:t>
            </a:r>
            <a:endParaRPr sz="1365" dirty="0"/>
          </a:p>
          <a:p>
            <a:pPr>
              <a:defRPr sz="2200">
                <a:latin typeface="Arial" panose="020B0604020202020204"/>
                <a:ea typeface="Arial" panose="020B0604020202020204"/>
                <a:cs typeface="Arial" panose="020B0604020202020204"/>
                <a:sym typeface="Arial" panose="020B0604020202020204"/>
              </a:defRPr>
            </a:pPr>
            <a:endParaRPr sz="1365" dirty="0"/>
          </a:p>
          <a:p>
            <a:pPr>
              <a:defRPr sz="2200">
                <a:latin typeface="Arial" panose="020B0604020202020204"/>
                <a:ea typeface="Arial" panose="020B0604020202020204"/>
                <a:cs typeface="Arial" panose="020B0604020202020204"/>
                <a:sym typeface="Arial" panose="020B0604020202020204"/>
              </a:defRPr>
            </a:pPr>
            <a:r>
              <a:rPr sz="1365" dirty="0"/>
              <a:t>6, Google: </a:t>
            </a:r>
            <a:r>
              <a:rPr sz="1365" dirty="0" err="1"/>
              <a:t>Auto+insertion</a:t>
            </a:r>
            <a:r>
              <a:rPr sz="1365" dirty="0"/>
              <a:t>, to get more </a:t>
            </a:r>
            <a:r>
              <a:rPr sz="1365" dirty="0" err="1"/>
              <a:t>informations</a:t>
            </a:r>
            <a:endParaRPr sz="1365" dirty="0"/>
          </a:p>
          <a:p>
            <a:pPr>
              <a:defRPr sz="2200">
                <a:latin typeface="Arial" panose="020B0604020202020204"/>
                <a:ea typeface="Arial" panose="020B0604020202020204"/>
                <a:cs typeface="Arial" panose="020B0604020202020204"/>
                <a:sym typeface="Arial" panose="020B0604020202020204"/>
              </a:defRPr>
            </a:pPr>
            <a:endParaRPr sz="1365" dirty="0"/>
          </a:p>
          <a:p>
            <a:pPr>
              <a:defRPr sz="2200">
                <a:latin typeface="Arial" panose="020B0604020202020204"/>
                <a:ea typeface="Arial" panose="020B0604020202020204"/>
                <a:cs typeface="Arial" panose="020B0604020202020204"/>
                <a:sym typeface="Arial" panose="020B0604020202020204"/>
              </a:defRPr>
            </a:pPr>
            <a:r>
              <a:rPr sz="1365" dirty="0"/>
              <a:t>7,Looking forward to your </a:t>
            </a:r>
            <a:r>
              <a:rPr sz="1365" dirty="0" err="1"/>
              <a:t>email:</a:t>
            </a:r>
            <a:r>
              <a:rPr lang="en-US" sz="1365" dirty="0" err="1"/>
              <a:t>info@smthelp.com</a:t>
            </a:r>
            <a:endParaRPr sz="1365"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0300" y="770763"/>
            <a:ext cx="5299710" cy="268605"/>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1F5F"/>
                </a:solidFill>
                <a:latin typeface="黑体" panose="02010609060101010101" charset="-122"/>
                <a:cs typeface="黑体" panose="02010609060101010101" charset="-122"/>
              </a:rPr>
              <a:t>Shenzhen</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Southern</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Machinery</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Sales</a:t>
            </a:r>
            <a:r>
              <a:rPr sz="1600" spc="-145" dirty="0">
                <a:solidFill>
                  <a:srgbClr val="001F5F"/>
                </a:solidFill>
                <a:latin typeface="黑体" panose="02010609060101010101" charset="-122"/>
                <a:cs typeface="黑体" panose="02010609060101010101" charset="-122"/>
              </a:rPr>
              <a:t> </a:t>
            </a:r>
            <a:r>
              <a:rPr sz="1600" dirty="0">
                <a:solidFill>
                  <a:srgbClr val="001F5F"/>
                </a:solidFill>
                <a:latin typeface="黑体" panose="02010609060101010101" charset="-122"/>
                <a:cs typeface="黑体" panose="02010609060101010101" charset="-122"/>
              </a:rPr>
              <a:t>and</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Service</a:t>
            </a:r>
            <a:r>
              <a:rPr sz="1600" spc="-12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Co.,Ltd</a:t>
            </a:r>
            <a:endParaRPr sz="1600">
              <a:latin typeface="黑体" panose="02010609060101010101" charset="-122"/>
              <a:cs typeface="黑体" panose="02010609060101010101" charset="-122"/>
            </a:endParaRPr>
          </a:p>
        </p:txBody>
      </p:sp>
      <p:graphicFrame>
        <p:nvGraphicFramePr>
          <p:cNvPr id="3" name="object 3"/>
          <p:cNvGraphicFramePr>
            <a:graphicFrameLocks noGrp="1"/>
          </p:cNvGraphicFramePr>
          <p:nvPr>
            <p:custDataLst>
              <p:tags r:id="rId1"/>
            </p:custDataLst>
          </p:nvPr>
        </p:nvGraphicFramePr>
        <p:xfrm>
          <a:off x="749808" y="1059180"/>
          <a:ext cx="6296025" cy="8484235"/>
        </p:xfrm>
        <a:graphic>
          <a:graphicData uri="http://schemas.openxmlformats.org/drawingml/2006/table">
            <a:tbl>
              <a:tblPr firstRow="1" bandRow="1">
                <a:tableStyleId>{2D5ABB26-0587-4C30-8999-92F81FD0307C}</a:tableStyleId>
              </a:tblPr>
              <a:tblGrid>
                <a:gridCol w="1189990"/>
                <a:gridCol w="1514474"/>
                <a:gridCol w="1066164"/>
                <a:gridCol w="2513965"/>
              </a:tblGrid>
              <a:tr h="204216">
                <a:tc>
                  <a:txBody>
                    <a:bodyPr/>
                    <a:lstStyle/>
                    <a:p>
                      <a:pPr marL="255905">
                        <a:lnSpc>
                          <a:spcPct val="100000"/>
                        </a:lnSpc>
                        <a:spcBef>
                          <a:spcPts val="240"/>
                        </a:spcBef>
                      </a:pPr>
                      <a:r>
                        <a:rPr sz="900" spc="-5" dirty="0">
                          <a:solidFill>
                            <a:srgbClr val="FFFFFF"/>
                          </a:solidFill>
                          <a:latin typeface="微软雅黑" panose="020B0503020204020204" charset="-122"/>
                          <a:cs typeface="微软雅黑" panose="020B0503020204020204" charset="-122"/>
                        </a:rPr>
                        <a:t>Heating</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way</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40"/>
                        </a:spcBef>
                      </a:pPr>
                      <a:r>
                        <a:rPr sz="900" spc="-5" dirty="0">
                          <a:latin typeface="微软雅黑" panose="020B0503020204020204" charset="-122"/>
                          <a:cs typeface="微软雅黑" panose="020B0503020204020204" charset="-122"/>
                        </a:rPr>
                        <a:t>Hot</a:t>
                      </a:r>
                      <a:r>
                        <a:rPr sz="900" spc="-20" dirty="0">
                          <a:latin typeface="微软雅黑" panose="020B0503020204020204" charset="-122"/>
                          <a:cs typeface="微软雅黑" panose="020B0503020204020204" charset="-122"/>
                        </a:rPr>
                        <a:t> </a:t>
                      </a:r>
                      <a:r>
                        <a:rPr sz="900" spc="-5" dirty="0">
                          <a:latin typeface="微软雅黑" panose="020B0503020204020204" charset="-122"/>
                          <a:cs typeface="微软雅黑" panose="020B0503020204020204" charset="-122"/>
                        </a:rPr>
                        <a:t>air</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R="263525" algn="r">
                        <a:lnSpc>
                          <a:spcPct val="100000"/>
                        </a:lnSpc>
                        <a:spcBef>
                          <a:spcPts val="240"/>
                        </a:spcBef>
                      </a:pPr>
                      <a:r>
                        <a:rPr sz="900" spc="-5" dirty="0">
                          <a:solidFill>
                            <a:srgbClr val="FFFFFF"/>
                          </a:solidFill>
                          <a:latin typeface="微软雅黑" panose="020B0503020204020204" charset="-122"/>
                          <a:cs typeface="微软雅黑" panose="020B0503020204020204" charset="-122"/>
                        </a:rPr>
                        <a:t>E</a:t>
                      </a:r>
                      <a:r>
                        <a:rPr sz="900" dirty="0">
                          <a:solidFill>
                            <a:srgbClr val="FFFFFF"/>
                          </a:solidFill>
                          <a:latin typeface="微软雅黑" panose="020B0503020204020204" charset="-122"/>
                          <a:cs typeface="微软雅黑" panose="020B0503020204020204" charset="-122"/>
                        </a:rPr>
                        <a:t>l</a:t>
                      </a:r>
                      <a:r>
                        <a:rPr sz="900" spc="5" dirty="0">
                          <a:solidFill>
                            <a:srgbClr val="FFFFFF"/>
                          </a:solidFill>
                          <a:latin typeface="微软雅黑" panose="020B0503020204020204" charset="-122"/>
                          <a:cs typeface="微软雅黑" panose="020B0503020204020204" charset="-122"/>
                        </a:rPr>
                        <a:t>e</a:t>
                      </a:r>
                      <a:r>
                        <a:rPr sz="900" dirty="0">
                          <a:solidFill>
                            <a:srgbClr val="FFFFFF"/>
                          </a:solidFill>
                          <a:latin typeface="微软雅黑" panose="020B0503020204020204" charset="-122"/>
                          <a:cs typeface="微软雅黑" panose="020B0503020204020204" charset="-122"/>
                        </a:rPr>
                        <a:t>c</a:t>
                      </a:r>
                      <a:r>
                        <a:rPr sz="900" spc="-15" dirty="0">
                          <a:solidFill>
                            <a:srgbClr val="FFFFFF"/>
                          </a:solidFill>
                          <a:latin typeface="微软雅黑" panose="020B0503020204020204" charset="-122"/>
                          <a:cs typeface="微软雅黑" panose="020B0503020204020204" charset="-122"/>
                        </a:rPr>
                        <a:t>t</a:t>
                      </a:r>
                      <a:r>
                        <a:rPr sz="900" spc="-10" dirty="0">
                          <a:solidFill>
                            <a:srgbClr val="FFFFFF"/>
                          </a:solidFill>
                          <a:latin typeface="微软雅黑" panose="020B0503020204020204" charset="-122"/>
                          <a:cs typeface="微软雅黑" panose="020B0503020204020204" charset="-122"/>
                        </a:rPr>
                        <a:t>r</a:t>
                      </a:r>
                      <a:r>
                        <a:rPr sz="900" dirty="0">
                          <a:solidFill>
                            <a:srgbClr val="FFFFFF"/>
                          </a:solidFill>
                          <a:latin typeface="微软雅黑" panose="020B0503020204020204" charset="-122"/>
                          <a:cs typeface="微软雅黑" panose="020B0503020204020204" charset="-122"/>
                        </a:rPr>
                        <a:t>icity</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15"/>
                        </a:spcBef>
                      </a:pPr>
                      <a:r>
                        <a:rPr sz="900" dirty="0">
                          <a:solidFill>
                            <a:srgbClr val="232323"/>
                          </a:solidFill>
                          <a:latin typeface="Arial" panose="020B0604020202020204"/>
                          <a:cs typeface="Arial" panose="020B0604020202020204"/>
                        </a:rPr>
                        <a:t>3P 5 </a:t>
                      </a:r>
                      <a:r>
                        <a:rPr sz="900" spc="-5" dirty="0">
                          <a:solidFill>
                            <a:srgbClr val="232323"/>
                          </a:solidFill>
                          <a:latin typeface="Arial" panose="020B0604020202020204"/>
                          <a:cs typeface="Arial" panose="020B0604020202020204"/>
                        </a:rPr>
                        <a:t>wires 380V/3P</a:t>
                      </a:r>
                      <a:r>
                        <a:rPr sz="900" spc="-2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220V</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177800">
                        <a:lnSpc>
                          <a:spcPct val="100000"/>
                        </a:lnSpc>
                        <a:spcBef>
                          <a:spcPts val="250"/>
                        </a:spcBef>
                      </a:pPr>
                      <a:r>
                        <a:rPr sz="900" dirty="0">
                          <a:solidFill>
                            <a:srgbClr val="FFFFFF"/>
                          </a:solidFill>
                          <a:latin typeface="微软雅黑" panose="020B0503020204020204" charset="-122"/>
                          <a:cs typeface="微软雅黑" panose="020B0503020204020204" charset="-122"/>
                        </a:rPr>
                        <a:t>Solder </a:t>
                      </a:r>
                      <a:r>
                        <a:rPr sz="900" spc="-10" dirty="0">
                          <a:solidFill>
                            <a:srgbClr val="FFFFFF"/>
                          </a:solidFill>
                          <a:latin typeface="微软雅黑" panose="020B0503020204020204" charset="-122"/>
                          <a:cs typeface="微软雅黑" panose="020B0503020204020204" charset="-122"/>
                        </a:rPr>
                        <a:t>bar</a:t>
                      </a:r>
                      <a:r>
                        <a:rPr sz="900" spc="-40" dirty="0">
                          <a:solidFill>
                            <a:srgbClr val="FFFFFF"/>
                          </a:solidFill>
                          <a:latin typeface="微软雅黑" panose="020B0503020204020204" charset="-122"/>
                          <a:cs typeface="微软雅黑" panose="020B0503020204020204" charset="-122"/>
                        </a:rPr>
                        <a:t> </a:t>
                      </a:r>
                      <a:r>
                        <a:rPr sz="900" dirty="0">
                          <a:solidFill>
                            <a:srgbClr val="FFFFFF"/>
                          </a:solidFill>
                          <a:latin typeface="微软雅黑" panose="020B0503020204020204" charset="-122"/>
                          <a:cs typeface="微软雅黑" panose="020B0503020204020204" charset="-122"/>
                        </a:rPr>
                        <a:t>type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Lead-free</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R="204470" algn="r">
                        <a:lnSpc>
                          <a:spcPct val="100000"/>
                        </a:lnSpc>
                        <a:spcBef>
                          <a:spcPts val="250"/>
                        </a:spcBef>
                      </a:pPr>
                      <a:r>
                        <a:rPr sz="900" spc="-25" dirty="0">
                          <a:solidFill>
                            <a:srgbClr val="FFFFFF"/>
                          </a:solidFill>
                          <a:latin typeface="微软雅黑" panose="020B0503020204020204" charset="-122"/>
                          <a:cs typeface="微软雅黑" panose="020B0503020204020204" charset="-122"/>
                        </a:rPr>
                        <a:t>Total</a:t>
                      </a:r>
                      <a:r>
                        <a:rPr sz="900" spc="-7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power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Max.14kw</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a:txBody>
                    <a:bodyPr/>
                    <a:lstStyle/>
                    <a:p>
                      <a:pPr marL="121285">
                        <a:lnSpc>
                          <a:spcPct val="100000"/>
                        </a:lnSpc>
                        <a:spcBef>
                          <a:spcPts val="250"/>
                        </a:spcBef>
                      </a:pPr>
                      <a:r>
                        <a:rPr sz="900" dirty="0">
                          <a:solidFill>
                            <a:srgbClr val="FFFFFF"/>
                          </a:solidFill>
                          <a:latin typeface="微软雅黑" panose="020B0503020204020204" charset="-122"/>
                          <a:cs typeface="微软雅黑" panose="020B0503020204020204" charset="-122"/>
                        </a:rPr>
                        <a:t>Solder pot</a:t>
                      </a:r>
                      <a:r>
                        <a:rPr sz="900" spc="-5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power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dirty="0">
                          <a:latin typeface="微软雅黑" panose="020B0503020204020204" charset="-122"/>
                          <a:cs typeface="微软雅黑" panose="020B0503020204020204" charset="-122"/>
                        </a:rPr>
                        <a:t>14kw</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Normal</a:t>
                      </a:r>
                      <a:r>
                        <a:rPr sz="900" spc="18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running</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power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Approx.3-8kw</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71120">
                        <a:lnSpc>
                          <a:spcPct val="100000"/>
                        </a:lnSpc>
                        <a:spcBef>
                          <a:spcPts val="250"/>
                        </a:spcBef>
                      </a:pPr>
                      <a:r>
                        <a:rPr sz="900" dirty="0">
                          <a:solidFill>
                            <a:srgbClr val="FFFFFF"/>
                          </a:solidFill>
                          <a:latin typeface="微软雅黑" panose="020B0503020204020204" charset="-122"/>
                          <a:cs typeface="微软雅黑" panose="020B0503020204020204" charset="-122"/>
                        </a:rPr>
                        <a:t>Solder pot</a:t>
                      </a:r>
                      <a:r>
                        <a:rPr sz="900" spc="-6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capacity</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Approx.480kg</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R="250190" algn="r">
                        <a:lnSpc>
                          <a:spcPct val="100000"/>
                        </a:lnSpc>
                        <a:spcBef>
                          <a:spcPts val="250"/>
                        </a:spcBef>
                      </a:pPr>
                      <a:r>
                        <a:rPr sz="900" dirty="0">
                          <a:solidFill>
                            <a:srgbClr val="FFFFFF"/>
                          </a:solidFill>
                          <a:latin typeface="微软雅黑" panose="020B0503020204020204" charset="-122"/>
                          <a:cs typeface="微软雅黑" panose="020B0503020204020204" charset="-122"/>
                        </a:rPr>
                        <a:t>Air</a:t>
                      </a:r>
                      <a:r>
                        <a:rPr sz="900" spc="-8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supply</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165"/>
                        </a:spcBef>
                      </a:pPr>
                      <a:r>
                        <a:rPr sz="950" spc="-10" dirty="0">
                          <a:latin typeface="Calibri" panose="020F0502020204030204"/>
                          <a:cs typeface="Calibri" panose="020F0502020204030204"/>
                        </a:rPr>
                        <a:t>0.4MPa~0.7MPa</a:t>
                      </a:r>
                      <a:endParaRPr sz="950">
                        <a:latin typeface="Calibri" panose="020F0502020204030204"/>
                        <a:cs typeface="Calibri" panose="020F0502020204030204"/>
                      </a:endParaRPr>
                    </a:p>
                  </a:txBody>
                  <a:tcPr marL="0" marR="0" marT="2095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6">
                <a:tc>
                  <a:txBody>
                    <a:bodyPr/>
                    <a:lstStyle/>
                    <a:p>
                      <a:pPr marL="73025">
                        <a:lnSpc>
                          <a:spcPct val="100000"/>
                        </a:lnSpc>
                        <a:spcBef>
                          <a:spcPts val="250"/>
                        </a:spcBef>
                      </a:pPr>
                      <a:r>
                        <a:rPr sz="900" dirty="0">
                          <a:solidFill>
                            <a:srgbClr val="FFFFFF"/>
                          </a:solidFill>
                          <a:latin typeface="微软雅黑" panose="020B0503020204020204" charset="-122"/>
                          <a:cs typeface="微软雅黑" panose="020B0503020204020204" charset="-122"/>
                        </a:rPr>
                        <a:t>Solder pot</a:t>
                      </a:r>
                      <a:r>
                        <a:rPr sz="900" spc="-6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material</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a:txBody>
                    <a:bodyPr/>
                    <a:lstStyle/>
                    <a:p>
                      <a:pPr marL="68580">
                        <a:lnSpc>
                          <a:spcPct val="100000"/>
                        </a:lnSpc>
                        <a:spcBef>
                          <a:spcPts val="225"/>
                        </a:spcBef>
                      </a:pPr>
                      <a:r>
                        <a:rPr sz="900" dirty="0">
                          <a:solidFill>
                            <a:srgbClr val="232323"/>
                          </a:solidFill>
                          <a:latin typeface="Arial" panose="020B0604020202020204"/>
                          <a:cs typeface="Arial" panose="020B0604020202020204"/>
                        </a:rPr>
                        <a:t>Cast</a:t>
                      </a:r>
                      <a:r>
                        <a:rPr sz="900" spc="-1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iron</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a:txBody>
                    <a:bodyPr/>
                    <a:lstStyle/>
                    <a:p>
                      <a:pPr marR="231140" algn="r">
                        <a:lnSpc>
                          <a:spcPct val="100000"/>
                        </a:lnSpc>
                        <a:spcBef>
                          <a:spcPts val="250"/>
                        </a:spcBef>
                      </a:pPr>
                      <a:r>
                        <a:rPr sz="900" spc="-5" dirty="0">
                          <a:solidFill>
                            <a:srgbClr val="FFFFFF"/>
                          </a:solidFill>
                          <a:latin typeface="微软雅黑" panose="020B0503020204020204" charset="-122"/>
                          <a:cs typeface="微软雅黑" panose="020B0503020204020204" charset="-122"/>
                        </a:rPr>
                        <a:t>D</a:t>
                      </a:r>
                      <a:r>
                        <a:rPr sz="900" dirty="0">
                          <a:solidFill>
                            <a:srgbClr val="FFFFFF"/>
                          </a:solidFill>
                          <a:latin typeface="微软雅黑" panose="020B0503020204020204" charset="-122"/>
                          <a:cs typeface="微软雅黑" panose="020B0503020204020204" charset="-122"/>
                        </a:rPr>
                        <a:t>i</a:t>
                      </a:r>
                      <a:r>
                        <a:rPr sz="900" spc="-5" dirty="0">
                          <a:solidFill>
                            <a:srgbClr val="FFFFFF"/>
                          </a:solidFill>
                          <a:latin typeface="微软雅黑" panose="020B0503020204020204" charset="-122"/>
                          <a:cs typeface="微软雅黑" panose="020B0503020204020204" charset="-122"/>
                        </a:rPr>
                        <a:t>m</a:t>
                      </a:r>
                      <a:r>
                        <a:rPr sz="900" spc="5" dirty="0">
                          <a:solidFill>
                            <a:srgbClr val="FFFFFF"/>
                          </a:solidFill>
                          <a:latin typeface="微软雅黑" panose="020B0503020204020204" charset="-122"/>
                          <a:cs typeface="微软雅黑" panose="020B0503020204020204" charset="-122"/>
                        </a:rPr>
                        <a:t>e</a:t>
                      </a:r>
                      <a:r>
                        <a:rPr sz="900" spc="-5" dirty="0">
                          <a:solidFill>
                            <a:srgbClr val="FFFFFF"/>
                          </a:solidFill>
                          <a:latin typeface="微软雅黑" panose="020B0503020204020204" charset="-122"/>
                          <a:cs typeface="微软雅黑" panose="020B0503020204020204" charset="-122"/>
                        </a:rPr>
                        <a:t>n</a:t>
                      </a:r>
                      <a:r>
                        <a:rPr sz="900" dirty="0">
                          <a:solidFill>
                            <a:srgbClr val="FFFFFF"/>
                          </a:solidFill>
                          <a:latin typeface="微软雅黑" panose="020B0503020204020204" charset="-122"/>
                          <a:cs typeface="微软雅黑" panose="020B0503020204020204" charset="-122"/>
                        </a:rPr>
                        <a:t>sion</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dirty="0">
                          <a:latin typeface="微软雅黑" panose="020B0503020204020204" charset="-122"/>
                          <a:cs typeface="微软雅黑" panose="020B0503020204020204" charset="-122"/>
                        </a:rPr>
                        <a:t>4500*1600*1730</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5740">
                <a:tc>
                  <a:txBody>
                    <a:bodyPr/>
                    <a:lstStyle/>
                    <a:p>
                      <a:pPr algn="ctr">
                        <a:lnSpc>
                          <a:spcPct val="100000"/>
                        </a:lnSpc>
                        <a:spcBef>
                          <a:spcPts val="250"/>
                        </a:spcBef>
                      </a:pPr>
                      <a:r>
                        <a:rPr sz="900" spc="-10" dirty="0">
                          <a:solidFill>
                            <a:srgbClr val="FFFFFF"/>
                          </a:solidFill>
                          <a:latin typeface="微软雅黑" panose="020B0503020204020204" charset="-122"/>
                          <a:cs typeface="微软雅黑" panose="020B0503020204020204" charset="-122"/>
                        </a:rPr>
                        <a:t>Weight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39D4CC"/>
                    </a:solidFill>
                  </a:tcPr>
                </a:tc>
                <a:tc gridSpan="3">
                  <a:txBody>
                    <a:bodyPr/>
                    <a:lstStyle/>
                    <a:p>
                      <a:pPr marL="68580">
                        <a:lnSpc>
                          <a:spcPct val="100000"/>
                        </a:lnSpc>
                        <a:spcBef>
                          <a:spcPts val="250"/>
                        </a:spcBef>
                      </a:pPr>
                      <a:r>
                        <a:rPr sz="900" spc="-5" dirty="0">
                          <a:latin typeface="微软雅黑" panose="020B0503020204020204" charset="-122"/>
                          <a:cs typeface="微软雅黑" panose="020B0503020204020204" charset="-122"/>
                        </a:rPr>
                        <a:t>Approx.1500kg</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5">
                <a:tc gridSpan="4">
                  <a:txBody>
                    <a:bodyPr/>
                    <a:lstStyle/>
                    <a:p>
                      <a:pPr marL="68580">
                        <a:lnSpc>
                          <a:spcPct val="100000"/>
                        </a:lnSpc>
                        <a:spcBef>
                          <a:spcPts val="685"/>
                        </a:spcBef>
                      </a:pPr>
                      <a:r>
                        <a:rPr sz="1450" b="1" i="1" u="sng" spc="-35" dirty="0">
                          <a:solidFill>
                            <a:srgbClr val="FFFFFF"/>
                          </a:solidFill>
                          <a:uFill>
                            <a:solidFill>
                              <a:srgbClr val="FFFFFF"/>
                            </a:solidFill>
                          </a:uFill>
                          <a:latin typeface="微软雅黑" panose="020B0503020204020204" charset="-122"/>
                          <a:cs typeface="微软雅黑" panose="020B0503020204020204" charset="-122"/>
                        </a:rPr>
                        <a:t>Machine cover</a:t>
                      </a:r>
                      <a:endParaRPr sz="1450">
                        <a:latin typeface="微软雅黑" panose="020B0503020204020204" charset="-122"/>
                        <a:cs typeface="微软雅黑" panose="020B0503020204020204" charset="-122"/>
                      </a:endParaRPr>
                    </a:p>
                  </a:txBody>
                  <a:tcPr marL="0" marR="0" marT="8699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c hMerge="1">
                  <a:tcPr marL="0" marR="0" marT="0" marB="0"/>
                </a:tc>
                <a:tc hMerge="1">
                  <a:tcPr marL="0" marR="0" marT="0" marB="0"/>
                </a:tc>
              </a:tr>
              <a:tr h="402335">
                <a:tc>
                  <a:txBody>
                    <a:bodyPr/>
                    <a:lstStyle/>
                    <a:p>
                      <a:pPr marL="347345">
                        <a:lnSpc>
                          <a:spcPct val="100000"/>
                        </a:lnSpc>
                        <a:spcBef>
                          <a:spcPts val="1030"/>
                        </a:spcBef>
                      </a:pPr>
                      <a:r>
                        <a:rPr sz="900" spc="-10" dirty="0">
                          <a:solidFill>
                            <a:srgbClr val="FFFFFF"/>
                          </a:solidFill>
                          <a:latin typeface="微软雅黑" panose="020B0503020204020204" charset="-122"/>
                          <a:cs typeface="微软雅黑" panose="020B0503020204020204" charset="-122"/>
                        </a:rPr>
                        <a:t>Structure</a:t>
                      </a:r>
                      <a:endParaRPr sz="900">
                        <a:latin typeface="微软雅黑" panose="020B0503020204020204" charset="-122"/>
                        <a:cs typeface="微软雅黑" panose="020B0503020204020204"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Streamline cover design,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frame </a:t>
                      </a:r>
                      <a:r>
                        <a:rPr sz="900" dirty="0">
                          <a:solidFill>
                            <a:srgbClr val="232323"/>
                          </a:solidFill>
                          <a:latin typeface="Arial" panose="020B0604020202020204"/>
                          <a:cs typeface="Arial" panose="020B0604020202020204"/>
                        </a:rPr>
                        <a:t>is </a:t>
                      </a:r>
                      <a:r>
                        <a:rPr sz="900" spc="-5" dirty="0">
                          <a:solidFill>
                            <a:srgbClr val="232323"/>
                          </a:solidFill>
                          <a:latin typeface="Arial" panose="020B0604020202020204"/>
                          <a:cs typeface="Arial" panose="020B0604020202020204"/>
                        </a:rPr>
                        <a:t>made </a:t>
                      </a:r>
                      <a:r>
                        <a:rPr sz="900" dirty="0">
                          <a:solidFill>
                            <a:srgbClr val="232323"/>
                          </a:solidFill>
                          <a:latin typeface="Arial" panose="020B0604020202020204"/>
                          <a:cs typeface="Arial" panose="020B0604020202020204"/>
                        </a:rPr>
                        <a:t>of </a:t>
                      </a:r>
                      <a:r>
                        <a:rPr sz="900" spc="-5" dirty="0">
                          <a:solidFill>
                            <a:srgbClr val="232323"/>
                          </a:solidFill>
                          <a:latin typeface="Arial" panose="020B0604020202020204"/>
                          <a:cs typeface="Arial" panose="020B0604020202020204"/>
                        </a:rPr>
                        <a:t>thick square tube,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cover </a:t>
                      </a:r>
                      <a:r>
                        <a:rPr sz="900" dirty="0">
                          <a:solidFill>
                            <a:srgbClr val="232323"/>
                          </a:solidFill>
                          <a:latin typeface="Arial" panose="020B0604020202020204"/>
                          <a:cs typeface="Arial" panose="020B0604020202020204"/>
                        </a:rPr>
                        <a:t>is </a:t>
                      </a:r>
                      <a:r>
                        <a:rPr sz="900" spc="-5" dirty="0">
                          <a:solidFill>
                            <a:srgbClr val="232323"/>
                          </a:solidFill>
                          <a:latin typeface="Arial" panose="020B0604020202020204"/>
                          <a:cs typeface="Arial" panose="020B0604020202020204"/>
                        </a:rPr>
                        <a:t>made </a:t>
                      </a:r>
                      <a:r>
                        <a:rPr sz="900" dirty="0">
                          <a:solidFill>
                            <a:srgbClr val="232323"/>
                          </a:solidFill>
                          <a:latin typeface="Arial" panose="020B0604020202020204"/>
                          <a:cs typeface="Arial" panose="020B0604020202020204"/>
                        </a:rPr>
                        <a:t>of </a:t>
                      </a:r>
                      <a:r>
                        <a:rPr sz="900" spc="-5" dirty="0">
                          <a:solidFill>
                            <a:srgbClr val="232323"/>
                          </a:solidFill>
                          <a:latin typeface="Arial" panose="020B0604020202020204"/>
                          <a:cs typeface="Arial" panose="020B0604020202020204"/>
                        </a:rPr>
                        <a:t>2mm</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steel</a:t>
                      </a:r>
                      <a:endParaRPr sz="900">
                        <a:latin typeface="Arial" panose="020B0604020202020204"/>
                        <a:cs typeface="Arial" panose="020B0604020202020204"/>
                      </a:endParaRPr>
                    </a:p>
                    <a:p>
                      <a:pPr marL="68580">
                        <a:lnSpc>
                          <a:spcPct val="100000"/>
                        </a:lnSpc>
                        <a:spcBef>
                          <a:spcPts val="480"/>
                        </a:spcBef>
                      </a:pPr>
                      <a:r>
                        <a:rPr sz="900" spc="-5" dirty="0">
                          <a:solidFill>
                            <a:srgbClr val="232323"/>
                          </a:solidFill>
                          <a:latin typeface="Arial" panose="020B0604020202020204"/>
                          <a:cs typeface="Arial" panose="020B0604020202020204"/>
                        </a:rPr>
                        <a:t>plate. There </a:t>
                      </a:r>
                      <a:r>
                        <a:rPr sz="900" dirty="0">
                          <a:solidFill>
                            <a:srgbClr val="232323"/>
                          </a:solidFill>
                          <a:latin typeface="Arial" panose="020B0604020202020204"/>
                          <a:cs typeface="Arial" panose="020B0604020202020204"/>
                        </a:rPr>
                        <a:t>are </a:t>
                      </a:r>
                      <a:r>
                        <a:rPr sz="900" spc="-5" dirty="0">
                          <a:solidFill>
                            <a:srgbClr val="232323"/>
                          </a:solidFill>
                          <a:latin typeface="Arial" panose="020B0604020202020204"/>
                          <a:cs typeface="Arial" panose="020B0604020202020204"/>
                        </a:rPr>
                        <a:t>totally </a:t>
                      </a:r>
                      <a:r>
                        <a:rPr sz="900" dirty="0">
                          <a:solidFill>
                            <a:srgbClr val="232323"/>
                          </a:solidFill>
                          <a:latin typeface="Arial" panose="020B0604020202020204"/>
                          <a:cs typeface="Arial" panose="020B0604020202020204"/>
                        </a:rPr>
                        <a:t>6 </a:t>
                      </a:r>
                      <a:r>
                        <a:rPr sz="900" spc="-5" dirty="0">
                          <a:solidFill>
                            <a:srgbClr val="232323"/>
                          </a:solidFill>
                          <a:latin typeface="Arial" panose="020B0604020202020204"/>
                          <a:cs typeface="Arial" panose="020B0604020202020204"/>
                        </a:rPr>
                        <a:t>wheels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move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machine</a:t>
                      </a:r>
                      <a:r>
                        <a:rPr sz="900" spc="-2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easily.</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6">
                <a:tc>
                  <a:txBody>
                    <a:bodyPr/>
                    <a:lstStyle/>
                    <a:p>
                      <a:pPr marL="302895">
                        <a:lnSpc>
                          <a:spcPct val="100000"/>
                        </a:lnSpc>
                        <a:spcBef>
                          <a:spcPts val="250"/>
                        </a:spcBef>
                      </a:pPr>
                      <a:r>
                        <a:rPr sz="900" spc="-5" dirty="0">
                          <a:solidFill>
                            <a:srgbClr val="FFFFFF"/>
                          </a:solidFill>
                          <a:latin typeface="微软雅黑" panose="020B0503020204020204" charset="-122"/>
                          <a:cs typeface="微软雅黑" panose="020B0503020204020204" charset="-122"/>
                        </a:rPr>
                        <a:t>Front</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door</a:t>
                      </a:r>
                      <a:endParaRPr sz="900">
                        <a:latin typeface="微软雅黑" panose="020B0503020204020204" charset="-122"/>
                        <a:cs typeface="微软雅黑" panose="020B0503020204020204" charset="-122"/>
                      </a:endParaRPr>
                    </a:p>
                    <a:p>
                      <a:pPr marL="351790">
                        <a:lnSpc>
                          <a:spcPct val="100000"/>
                        </a:lnSpc>
                        <a:spcBef>
                          <a:spcPts val="480"/>
                        </a:spcBef>
                      </a:pPr>
                      <a:r>
                        <a:rPr sz="900" spc="-5" dirty="0">
                          <a:solidFill>
                            <a:srgbClr val="FFFFFF"/>
                          </a:solidFill>
                          <a:latin typeface="微软雅黑" panose="020B0503020204020204" charset="-122"/>
                          <a:cs typeface="微软雅黑" panose="020B0503020204020204" charset="-122"/>
                        </a:rPr>
                        <a:t>structure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Fully enclosed glass door, transparent</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pneumatic holder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support, ensure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operating</a:t>
                      </a:r>
                      <a:r>
                        <a:rPr sz="900" spc="4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and</a:t>
                      </a:r>
                      <a:endParaRPr sz="900">
                        <a:latin typeface="Arial" panose="020B0604020202020204"/>
                        <a:cs typeface="Arial" panose="020B0604020202020204"/>
                      </a:endParaRPr>
                    </a:p>
                    <a:p>
                      <a:pPr marL="68580">
                        <a:lnSpc>
                          <a:spcPct val="100000"/>
                        </a:lnSpc>
                        <a:spcBef>
                          <a:spcPts val="490"/>
                        </a:spcBef>
                      </a:pPr>
                      <a:r>
                        <a:rPr sz="900" spc="-5" dirty="0">
                          <a:solidFill>
                            <a:srgbClr val="232323"/>
                          </a:solidFill>
                          <a:latin typeface="Arial" panose="020B0604020202020204"/>
                          <a:cs typeface="Arial" panose="020B0604020202020204"/>
                        </a:rPr>
                        <a:t>repairing</a:t>
                      </a:r>
                      <a:r>
                        <a:rPr sz="900" spc="-2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space.</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204216">
                <a:tc>
                  <a:txBody>
                    <a:bodyPr/>
                    <a:lstStyle/>
                    <a:p>
                      <a:pPr marL="252730">
                        <a:lnSpc>
                          <a:spcPct val="100000"/>
                        </a:lnSpc>
                        <a:spcBef>
                          <a:spcPts val="250"/>
                        </a:spcBef>
                      </a:pPr>
                      <a:r>
                        <a:rPr sz="900" spc="-5" dirty="0">
                          <a:solidFill>
                            <a:srgbClr val="FFFFFF"/>
                          </a:solidFill>
                          <a:latin typeface="微软雅黑" panose="020B0503020204020204" charset="-122"/>
                          <a:cs typeface="微软雅黑" panose="020B0503020204020204" charset="-122"/>
                        </a:rPr>
                        <a:t>Machine</a:t>
                      </a:r>
                      <a:r>
                        <a:rPr sz="90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top</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Anti-explosion</a:t>
                      </a:r>
                      <a:r>
                        <a:rPr sz="900" spc="-1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lamp</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204215">
                <a:tc>
                  <a:txBody>
                    <a:bodyPr/>
                    <a:lstStyle/>
                    <a:p>
                      <a:pPr marL="106680">
                        <a:lnSpc>
                          <a:spcPct val="100000"/>
                        </a:lnSpc>
                        <a:spcBef>
                          <a:spcPts val="250"/>
                        </a:spcBef>
                      </a:pPr>
                      <a:r>
                        <a:rPr sz="900" spc="-5" dirty="0">
                          <a:solidFill>
                            <a:srgbClr val="FFFFFF"/>
                          </a:solidFill>
                          <a:latin typeface="微软雅黑" panose="020B0503020204020204" charset="-122"/>
                          <a:cs typeface="微软雅黑" panose="020B0503020204020204" charset="-122"/>
                        </a:rPr>
                        <a:t>Surface</a:t>
                      </a:r>
                      <a:r>
                        <a:rPr sz="900" spc="5" dirty="0">
                          <a:solidFill>
                            <a:srgbClr val="FFFFFF"/>
                          </a:solidFill>
                          <a:latin typeface="微软雅黑" panose="020B0503020204020204" charset="-122"/>
                          <a:cs typeface="微软雅黑" panose="020B0503020204020204" charset="-122"/>
                        </a:rPr>
                        <a:t> </a:t>
                      </a:r>
                      <a:r>
                        <a:rPr sz="900" spc="-10" dirty="0">
                          <a:solidFill>
                            <a:srgbClr val="FFFFFF"/>
                          </a:solidFill>
                          <a:latin typeface="微软雅黑" panose="020B0503020204020204" charset="-122"/>
                          <a:cs typeface="微软雅黑" panose="020B0503020204020204" charset="-122"/>
                        </a:rPr>
                        <a:t>treatment</a:t>
                      </a:r>
                      <a:endParaRPr sz="900">
                        <a:latin typeface="微软雅黑" panose="020B0503020204020204" charset="-122"/>
                        <a:cs typeface="微软雅黑" panose="020B0503020204020204" charset="-122"/>
                      </a:endParaRPr>
                    </a:p>
                  </a:txBody>
                  <a:tcPr marL="0" marR="0" marT="31750"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Painted with white</a:t>
                      </a:r>
                      <a:r>
                        <a:rPr sz="900" spc="-2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color</a:t>
                      </a:r>
                      <a:endParaRPr sz="900">
                        <a:latin typeface="Arial" panose="020B0604020202020204"/>
                        <a:cs typeface="Arial" panose="020B0604020202020204"/>
                      </a:endParaRPr>
                    </a:p>
                  </a:txBody>
                  <a:tcPr marL="0" marR="0" marT="28575"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3860">
                <a:tc gridSpan="4">
                  <a:txBody>
                    <a:bodyPr/>
                    <a:lstStyle/>
                    <a:p>
                      <a:pPr marL="68580">
                        <a:lnSpc>
                          <a:spcPct val="100000"/>
                        </a:lnSpc>
                        <a:spcBef>
                          <a:spcPts val="685"/>
                        </a:spcBef>
                      </a:pPr>
                      <a:r>
                        <a:rPr sz="1450" b="1" i="1" u="sng" spc="-30" dirty="0">
                          <a:solidFill>
                            <a:srgbClr val="FFFFFF"/>
                          </a:solidFill>
                          <a:uFill>
                            <a:solidFill>
                              <a:srgbClr val="FFFFFF"/>
                            </a:solidFill>
                          </a:uFill>
                          <a:latin typeface="微软雅黑" panose="020B0503020204020204" charset="-122"/>
                          <a:cs typeface="微软雅黑" panose="020B0503020204020204" charset="-122"/>
                        </a:rPr>
                        <a:t>Flux</a:t>
                      </a:r>
                      <a:r>
                        <a:rPr sz="1450" b="1" i="1" u="sng" spc="-25" dirty="0">
                          <a:solidFill>
                            <a:srgbClr val="FFFFFF"/>
                          </a:solidFill>
                          <a:uFill>
                            <a:solidFill>
                              <a:srgbClr val="FFFFFF"/>
                            </a:solidFill>
                          </a:uFill>
                          <a:latin typeface="微软雅黑" panose="020B0503020204020204" charset="-122"/>
                          <a:cs typeface="微软雅黑" panose="020B0503020204020204" charset="-122"/>
                        </a:rPr>
                        <a:t> </a:t>
                      </a:r>
                      <a:r>
                        <a:rPr sz="1450" b="1" i="1" u="sng" spc="-35" dirty="0">
                          <a:solidFill>
                            <a:srgbClr val="FFFFFF"/>
                          </a:solidFill>
                          <a:uFill>
                            <a:solidFill>
                              <a:srgbClr val="FFFFFF"/>
                            </a:solidFill>
                          </a:uFill>
                          <a:latin typeface="微软雅黑" panose="020B0503020204020204" charset="-122"/>
                          <a:cs typeface="微软雅黑" panose="020B0503020204020204" charset="-122"/>
                        </a:rPr>
                        <a:t>spraying</a:t>
                      </a:r>
                      <a:endParaRPr sz="1450">
                        <a:latin typeface="微软雅黑" panose="020B0503020204020204" charset="-122"/>
                        <a:cs typeface="微软雅黑" panose="020B0503020204020204" charset="-122"/>
                      </a:endParaRPr>
                    </a:p>
                  </a:txBody>
                  <a:tcPr marL="0" marR="0" marT="8699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c hMerge="1">
                  <a:tcPr marL="0" marR="0" marT="0" marB="0"/>
                </a:tc>
                <a:tc hMerge="1">
                  <a:tcPr marL="0" marR="0" marT="0" marB="0"/>
                </a:tc>
              </a:tr>
              <a:tr h="402336">
                <a:tc>
                  <a:txBody>
                    <a:bodyPr/>
                    <a:lstStyle/>
                    <a:p>
                      <a:pPr marL="250825">
                        <a:lnSpc>
                          <a:spcPct val="100000"/>
                        </a:lnSpc>
                        <a:spcBef>
                          <a:spcPts val="240"/>
                        </a:spcBef>
                      </a:pPr>
                      <a:r>
                        <a:rPr sz="900" spc="-5" dirty="0">
                          <a:solidFill>
                            <a:srgbClr val="FFFFFF"/>
                          </a:solidFill>
                          <a:latin typeface="微软雅黑" panose="020B0503020204020204" charset="-122"/>
                          <a:cs typeface="微软雅黑" panose="020B0503020204020204" charset="-122"/>
                        </a:rPr>
                        <a:t>Spray</a:t>
                      </a:r>
                      <a:r>
                        <a:rPr sz="900" spc="-1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nozzle</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Spray range:20~65mm,adjustable</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nozzle height: 50~80mm adjustable</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max. </a:t>
                      </a:r>
                      <a:r>
                        <a:rPr sz="900" dirty="0">
                          <a:solidFill>
                            <a:srgbClr val="232323"/>
                          </a:solidFill>
                          <a:latin typeface="Arial" panose="020B0604020202020204"/>
                          <a:cs typeface="Arial" panose="020B0604020202020204"/>
                        </a:rPr>
                        <a:t>flow</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rate:100ml</a:t>
                      </a:r>
                      <a:r>
                        <a:rPr sz="900" spc="-5" dirty="0">
                          <a:solidFill>
                            <a:srgbClr val="232323"/>
                          </a:solidFill>
                          <a:latin typeface="宋体" panose="02010600030101010101" pitchFamily="2" charset="-122"/>
                          <a:cs typeface="宋体" panose="02010600030101010101" pitchFamily="2" charset="-122"/>
                        </a:rPr>
                        <a:t>／</a:t>
                      </a:r>
                      <a:endParaRPr sz="900">
                        <a:latin typeface="宋体" panose="02010600030101010101" pitchFamily="2" charset="-122"/>
                        <a:cs typeface="宋体" panose="02010600030101010101" pitchFamily="2" charset="-122"/>
                      </a:endParaRPr>
                    </a:p>
                    <a:p>
                      <a:pPr marL="68580">
                        <a:lnSpc>
                          <a:spcPct val="100000"/>
                        </a:lnSpc>
                        <a:spcBef>
                          <a:spcPts val="480"/>
                        </a:spcBef>
                      </a:pPr>
                      <a:r>
                        <a:rPr sz="900" dirty="0">
                          <a:solidFill>
                            <a:srgbClr val="232323"/>
                          </a:solidFill>
                          <a:latin typeface="Arial" panose="020B0604020202020204"/>
                          <a:cs typeface="Arial" panose="020B0604020202020204"/>
                        </a:rPr>
                        <a:t>min</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204215">
                <a:tc>
                  <a:txBody>
                    <a:bodyPr/>
                    <a:lstStyle/>
                    <a:p>
                      <a:pPr marL="336550">
                        <a:lnSpc>
                          <a:spcPct val="100000"/>
                        </a:lnSpc>
                        <a:spcBef>
                          <a:spcPts val="250"/>
                        </a:spcBef>
                      </a:pPr>
                      <a:r>
                        <a:rPr sz="900" dirty="0">
                          <a:solidFill>
                            <a:srgbClr val="FFFFFF"/>
                          </a:solidFill>
                          <a:latin typeface="微软雅黑" panose="020B0503020204020204" charset="-122"/>
                          <a:cs typeface="微软雅黑" panose="020B0503020204020204" charset="-122"/>
                        </a:rPr>
                        <a:t>Air</a:t>
                      </a:r>
                      <a:r>
                        <a:rPr sz="900" spc="-1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circuit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dirty="0">
                          <a:solidFill>
                            <a:srgbClr val="232323"/>
                          </a:solidFill>
                          <a:latin typeface="Arial" panose="020B0604020202020204"/>
                          <a:cs typeface="Arial" panose="020B0604020202020204"/>
                        </a:rPr>
                        <a:t>Acid and alkali </a:t>
                      </a:r>
                      <a:r>
                        <a:rPr sz="900" spc="-5" dirty="0">
                          <a:solidFill>
                            <a:srgbClr val="232323"/>
                          </a:solidFill>
                          <a:latin typeface="Arial" panose="020B0604020202020204"/>
                          <a:cs typeface="Arial" panose="020B0604020202020204"/>
                        </a:rPr>
                        <a:t>resistant </a:t>
                      </a:r>
                      <a:r>
                        <a:rPr sz="900" dirty="0">
                          <a:solidFill>
                            <a:srgbClr val="232323"/>
                          </a:solidFill>
                          <a:latin typeface="Arial" panose="020B0604020202020204"/>
                          <a:cs typeface="Arial" panose="020B0604020202020204"/>
                        </a:rPr>
                        <a:t>air </a:t>
                      </a:r>
                      <a:r>
                        <a:rPr sz="900" spc="-5" dirty="0">
                          <a:solidFill>
                            <a:srgbClr val="232323"/>
                          </a:solidFill>
                          <a:latin typeface="Arial" panose="020B0604020202020204"/>
                          <a:cs typeface="Arial" panose="020B0604020202020204"/>
                        </a:rPr>
                        <a:t>pipe, </a:t>
                      </a:r>
                      <a:r>
                        <a:rPr sz="900" dirty="0">
                          <a:solidFill>
                            <a:srgbClr val="232323"/>
                          </a:solidFill>
                          <a:latin typeface="Arial" panose="020B0604020202020204"/>
                          <a:cs typeface="Arial" panose="020B0604020202020204"/>
                        </a:rPr>
                        <a:t>the brand is </a:t>
                      </a:r>
                      <a:r>
                        <a:rPr sz="900" spc="-5" dirty="0">
                          <a:solidFill>
                            <a:srgbClr val="232323"/>
                          </a:solidFill>
                          <a:latin typeface="Arial" panose="020B0604020202020204"/>
                          <a:cs typeface="Arial" panose="020B0604020202020204"/>
                        </a:rPr>
                        <a:t>SMC </a:t>
                      </a:r>
                      <a:r>
                        <a:rPr sz="900" dirty="0">
                          <a:solidFill>
                            <a:srgbClr val="232323"/>
                          </a:solidFill>
                          <a:latin typeface="Arial" panose="020B0604020202020204"/>
                          <a:cs typeface="Arial" panose="020B0604020202020204"/>
                        </a:rPr>
                        <a:t>from</a:t>
                      </a:r>
                      <a:r>
                        <a:rPr sz="900" spc="-9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Japan.</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600456">
                <a:tc>
                  <a:txBody>
                    <a:bodyPr/>
                    <a:lstStyle/>
                    <a:p>
                      <a:pPr marL="405130" marR="176530" indent="-219710">
                        <a:lnSpc>
                          <a:spcPct val="144000"/>
                        </a:lnSpc>
                        <a:spcBef>
                          <a:spcPts val="550"/>
                        </a:spcBef>
                      </a:pPr>
                      <a:r>
                        <a:rPr sz="900" dirty="0">
                          <a:solidFill>
                            <a:srgbClr val="FFFFFF"/>
                          </a:solidFill>
                          <a:latin typeface="微软雅黑" panose="020B0503020204020204" charset="-122"/>
                          <a:cs typeface="微软雅黑" panose="020B0503020204020204" charset="-122"/>
                        </a:rPr>
                        <a:t>Nozzle</a:t>
                      </a:r>
                      <a:r>
                        <a:rPr sz="900" spc="-9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moving  system</a:t>
                      </a:r>
                      <a:endParaRPr sz="900">
                        <a:latin typeface="微软雅黑" panose="020B0503020204020204" charset="-122"/>
                        <a:cs typeface="微软雅黑" panose="020B0503020204020204" charset="-122"/>
                      </a:endParaRPr>
                    </a:p>
                  </a:txBody>
                  <a:tcPr marL="0" marR="0" marT="698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Step</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motor</a:t>
                      </a:r>
                      <a:r>
                        <a:rPr sz="900" spc="4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to</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drive,</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Mitsubishi</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PLC,</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with</a:t>
                      </a:r>
                      <a:r>
                        <a:rPr sz="900" spc="4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proximity</a:t>
                      </a:r>
                      <a:r>
                        <a:rPr sz="900" spc="4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switch</a:t>
                      </a:r>
                      <a:r>
                        <a:rPr sz="900" spc="4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and</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entrance</a:t>
                      </a:r>
                      <a:r>
                        <a:rPr sz="900" spc="4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sensor</a:t>
                      </a:r>
                      <a:r>
                        <a:rPr sz="900" spc="5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to</a:t>
                      </a:r>
                      <a:r>
                        <a:rPr sz="900" spc="4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control,</a:t>
                      </a:r>
                      <a:endParaRPr sz="900">
                        <a:latin typeface="Arial" panose="020B0604020202020204"/>
                        <a:cs typeface="Arial" panose="020B0604020202020204"/>
                      </a:endParaRPr>
                    </a:p>
                    <a:p>
                      <a:pPr marL="68580" marR="52070">
                        <a:lnSpc>
                          <a:spcPct val="144000"/>
                        </a:lnSpc>
                      </a:pPr>
                      <a:r>
                        <a:rPr sz="900" spc="-5" dirty="0">
                          <a:solidFill>
                            <a:srgbClr val="232323"/>
                          </a:solidFill>
                          <a:latin typeface="Arial" panose="020B0604020202020204"/>
                          <a:cs typeface="Arial" panose="020B0604020202020204"/>
                        </a:rPr>
                        <a:t>according </a:t>
                      </a:r>
                      <a:r>
                        <a:rPr sz="900" dirty="0">
                          <a:solidFill>
                            <a:srgbClr val="232323"/>
                          </a:solidFill>
                          <a:latin typeface="Arial" panose="020B0604020202020204"/>
                          <a:cs typeface="Arial" panose="020B0604020202020204"/>
                        </a:rPr>
                        <a:t>to the </a:t>
                      </a:r>
                      <a:r>
                        <a:rPr sz="900" spc="-5" dirty="0">
                          <a:solidFill>
                            <a:srgbClr val="232323"/>
                          </a:solidFill>
                          <a:latin typeface="Arial" panose="020B0604020202020204"/>
                          <a:cs typeface="Arial" panose="020B0604020202020204"/>
                        </a:rPr>
                        <a:t>coming PCB’s speed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width,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spraying </a:t>
                      </a:r>
                      <a:r>
                        <a:rPr sz="900" dirty="0">
                          <a:solidFill>
                            <a:srgbClr val="232323"/>
                          </a:solidFill>
                          <a:latin typeface="Arial" panose="020B0604020202020204"/>
                          <a:cs typeface="Arial" panose="020B0604020202020204"/>
                        </a:rPr>
                        <a:t>system can </a:t>
                      </a:r>
                      <a:r>
                        <a:rPr sz="900" spc="-5" dirty="0">
                          <a:solidFill>
                            <a:srgbClr val="232323"/>
                          </a:solidFill>
                          <a:latin typeface="Arial" panose="020B0604020202020204"/>
                          <a:cs typeface="Arial" panose="020B0604020202020204"/>
                        </a:rPr>
                        <a:t>detect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starts </a:t>
                      </a:r>
                      <a:r>
                        <a:rPr sz="900" dirty="0">
                          <a:solidFill>
                            <a:srgbClr val="232323"/>
                          </a:solidFill>
                          <a:latin typeface="Arial" panose="020B0604020202020204"/>
                          <a:cs typeface="Arial" panose="020B0604020202020204"/>
                        </a:rPr>
                        <a:t>to  work.</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204215">
                <a:tc>
                  <a:txBody>
                    <a:bodyPr/>
                    <a:lstStyle/>
                    <a:p>
                      <a:pPr marL="74295">
                        <a:lnSpc>
                          <a:spcPct val="100000"/>
                        </a:lnSpc>
                        <a:spcBef>
                          <a:spcPts val="250"/>
                        </a:spcBef>
                      </a:pPr>
                      <a:r>
                        <a:rPr sz="900" spc="-5" dirty="0">
                          <a:solidFill>
                            <a:srgbClr val="FFFFFF"/>
                          </a:solidFill>
                          <a:latin typeface="微软雅黑" panose="020B0503020204020204" charset="-122"/>
                          <a:cs typeface="微软雅黑" panose="020B0503020204020204" charset="-122"/>
                        </a:rPr>
                        <a:t>Flux recycle</a:t>
                      </a:r>
                      <a:r>
                        <a:rPr sz="900" spc="-3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system</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Tray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hold </a:t>
                      </a:r>
                      <a:r>
                        <a:rPr sz="900" dirty="0">
                          <a:solidFill>
                            <a:srgbClr val="232323"/>
                          </a:solidFill>
                          <a:latin typeface="Arial" panose="020B0604020202020204"/>
                          <a:cs typeface="Arial" panose="020B0604020202020204"/>
                        </a:rPr>
                        <a:t>the waste </a:t>
                      </a:r>
                      <a:r>
                        <a:rPr sz="900" spc="-5" dirty="0">
                          <a:solidFill>
                            <a:srgbClr val="232323"/>
                          </a:solidFill>
                          <a:latin typeface="Arial" panose="020B0604020202020204"/>
                          <a:cs typeface="Arial" panose="020B0604020202020204"/>
                        </a:rPr>
                        <a:t>water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flux, </a:t>
                      </a:r>
                      <a:r>
                        <a:rPr sz="900" dirty="0">
                          <a:solidFill>
                            <a:srgbClr val="232323"/>
                          </a:solidFill>
                          <a:latin typeface="Arial" panose="020B0604020202020204"/>
                          <a:cs typeface="Arial" panose="020B0604020202020204"/>
                        </a:rPr>
                        <a:t>can be draw out </a:t>
                      </a:r>
                      <a:r>
                        <a:rPr sz="900" spc="-5" dirty="0">
                          <a:solidFill>
                            <a:srgbClr val="232323"/>
                          </a:solidFill>
                          <a:latin typeface="Arial" panose="020B0604020202020204"/>
                          <a:cs typeface="Arial" panose="020B0604020202020204"/>
                        </a:rPr>
                        <a:t>easily, make maintenance very</a:t>
                      </a:r>
                      <a:r>
                        <a:rPr sz="900" spc="-4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convenient.</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6">
                <a:tc>
                  <a:txBody>
                    <a:bodyPr/>
                    <a:lstStyle/>
                    <a:p>
                      <a:pPr marL="1270" algn="ctr">
                        <a:lnSpc>
                          <a:spcPct val="100000"/>
                        </a:lnSpc>
                        <a:spcBef>
                          <a:spcPts val="250"/>
                        </a:spcBef>
                      </a:pPr>
                      <a:r>
                        <a:rPr sz="900" spc="-5" dirty="0">
                          <a:solidFill>
                            <a:srgbClr val="FFFFFF"/>
                          </a:solidFill>
                          <a:latin typeface="微软雅黑" panose="020B0503020204020204" charset="-122"/>
                          <a:cs typeface="微软雅黑" panose="020B0503020204020204" charset="-122"/>
                        </a:rPr>
                        <a:t>Flux</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exhaust</a:t>
                      </a:r>
                      <a:endParaRPr sz="900">
                        <a:latin typeface="微软雅黑" panose="020B0503020204020204" charset="-122"/>
                        <a:cs typeface="微软雅黑" panose="020B0503020204020204" charset="-122"/>
                      </a:endParaRPr>
                    </a:p>
                    <a:p>
                      <a:pPr marL="1905" algn="ctr">
                        <a:lnSpc>
                          <a:spcPct val="100000"/>
                        </a:lnSpc>
                        <a:spcBef>
                          <a:spcPts val="480"/>
                        </a:spcBef>
                      </a:pPr>
                      <a:r>
                        <a:rPr sz="900" spc="-5" dirty="0">
                          <a:solidFill>
                            <a:srgbClr val="FFFFFF"/>
                          </a:solidFill>
                          <a:latin typeface="微软雅黑" panose="020B0503020204020204" charset="-122"/>
                          <a:cs typeface="微软雅黑" panose="020B0503020204020204" charset="-122"/>
                        </a:rPr>
                        <a:t>system</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Exhaust system</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stainless steel mesh frame+ double layers filter</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recycle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flux </a:t>
                      </a:r>
                      <a:r>
                        <a:rPr sz="900" dirty="0">
                          <a:solidFill>
                            <a:srgbClr val="232323"/>
                          </a:solidFill>
                          <a:latin typeface="Arial" panose="020B0604020202020204"/>
                          <a:cs typeface="Arial" panose="020B0604020202020204"/>
                        </a:rPr>
                        <a:t>to</a:t>
                      </a:r>
                      <a:r>
                        <a:rPr sz="900" spc="7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maximum.</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3860">
                <a:tc>
                  <a:txBody>
                    <a:bodyPr/>
                    <a:lstStyle/>
                    <a:p>
                      <a:pPr marL="88265">
                        <a:lnSpc>
                          <a:spcPct val="100000"/>
                        </a:lnSpc>
                        <a:spcBef>
                          <a:spcPts val="1030"/>
                        </a:spcBef>
                      </a:pPr>
                      <a:r>
                        <a:rPr sz="900" spc="-5" dirty="0">
                          <a:solidFill>
                            <a:srgbClr val="FFFFFF"/>
                          </a:solidFill>
                          <a:latin typeface="微软雅黑" panose="020B0503020204020204" charset="-122"/>
                          <a:cs typeface="微软雅黑" panose="020B0503020204020204" charset="-122"/>
                        </a:rPr>
                        <a:t>Isolated air</a:t>
                      </a:r>
                      <a:r>
                        <a:rPr sz="900" spc="-30" dirty="0">
                          <a:solidFill>
                            <a:srgbClr val="FFFFFF"/>
                          </a:solidFill>
                          <a:latin typeface="微软雅黑" panose="020B0503020204020204" charset="-122"/>
                          <a:cs typeface="微软雅黑" panose="020B0503020204020204" charset="-122"/>
                        </a:rPr>
                        <a:t> </a:t>
                      </a:r>
                      <a:r>
                        <a:rPr sz="900" dirty="0">
                          <a:solidFill>
                            <a:srgbClr val="FFFFFF"/>
                          </a:solidFill>
                          <a:latin typeface="微软雅黑" panose="020B0503020204020204" charset="-122"/>
                          <a:cs typeface="微软雅黑" panose="020B0503020204020204" charset="-122"/>
                        </a:rPr>
                        <a:t>curtain</a:t>
                      </a:r>
                      <a:endParaRPr sz="900">
                        <a:latin typeface="微软雅黑" panose="020B0503020204020204" charset="-122"/>
                        <a:cs typeface="微软雅黑" panose="020B0503020204020204"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Air pressure type knife, </a:t>
                      </a:r>
                      <a:r>
                        <a:rPr sz="900" dirty="0">
                          <a:solidFill>
                            <a:srgbClr val="232323"/>
                          </a:solidFill>
                          <a:latin typeface="Arial" panose="020B0604020202020204"/>
                          <a:cs typeface="Arial" panose="020B0604020202020204"/>
                        </a:rPr>
                        <a:t>blow the </a:t>
                      </a:r>
                      <a:r>
                        <a:rPr sz="900" spc="-5" dirty="0">
                          <a:solidFill>
                            <a:srgbClr val="232323"/>
                          </a:solidFill>
                          <a:latin typeface="Arial" panose="020B0604020202020204"/>
                          <a:cs typeface="Arial" panose="020B0604020202020204"/>
                        </a:rPr>
                        <a:t>redundant flux </a:t>
                      </a:r>
                      <a:r>
                        <a:rPr sz="900" dirty="0">
                          <a:solidFill>
                            <a:srgbClr val="232323"/>
                          </a:solidFill>
                          <a:latin typeface="Arial" panose="020B0604020202020204"/>
                          <a:cs typeface="Arial" panose="020B0604020202020204"/>
                        </a:rPr>
                        <a:t>into the </a:t>
                      </a:r>
                      <a:r>
                        <a:rPr sz="900" spc="-5" dirty="0">
                          <a:solidFill>
                            <a:srgbClr val="232323"/>
                          </a:solidFill>
                          <a:latin typeface="Arial" panose="020B0604020202020204"/>
                          <a:cs typeface="Arial" panose="020B0604020202020204"/>
                        </a:rPr>
                        <a:t>recycling box,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avoid </a:t>
                      </a:r>
                      <a:r>
                        <a:rPr sz="900" dirty="0">
                          <a:solidFill>
                            <a:srgbClr val="232323"/>
                          </a:solidFill>
                          <a:latin typeface="Arial" panose="020B0604020202020204"/>
                          <a:cs typeface="Arial" panose="020B0604020202020204"/>
                        </a:rPr>
                        <a:t>the flux to </a:t>
                      </a:r>
                      <a:r>
                        <a:rPr sz="900" spc="-5" dirty="0">
                          <a:solidFill>
                            <a:srgbClr val="232323"/>
                          </a:solidFill>
                          <a:latin typeface="Arial" panose="020B0604020202020204"/>
                          <a:cs typeface="Arial" panose="020B0604020202020204"/>
                        </a:rPr>
                        <a:t>enter</a:t>
                      </a:r>
                      <a:r>
                        <a:rPr sz="900" spc="-8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into</a:t>
                      </a:r>
                      <a:endParaRPr sz="900">
                        <a:latin typeface="Arial" panose="020B0604020202020204"/>
                        <a:cs typeface="Arial" panose="020B0604020202020204"/>
                      </a:endParaRPr>
                    </a:p>
                    <a:p>
                      <a:pPr marL="68580">
                        <a:lnSpc>
                          <a:spcPct val="100000"/>
                        </a:lnSpc>
                        <a:spcBef>
                          <a:spcPts val="480"/>
                        </a:spcBef>
                      </a:pP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preheating zones, </a:t>
                      </a:r>
                      <a:r>
                        <a:rPr sz="900" dirty="0">
                          <a:solidFill>
                            <a:srgbClr val="232323"/>
                          </a:solidFill>
                          <a:latin typeface="Arial" panose="020B0604020202020204"/>
                          <a:cs typeface="Arial" panose="020B0604020202020204"/>
                        </a:rPr>
                        <a:t>ensures the</a:t>
                      </a:r>
                      <a:r>
                        <a:rPr sz="900" spc="-5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safety.</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6">
                <a:tc>
                  <a:txBody>
                    <a:bodyPr/>
                    <a:lstStyle/>
                    <a:p>
                      <a:pPr marL="4445" algn="ctr">
                        <a:lnSpc>
                          <a:spcPct val="100000"/>
                        </a:lnSpc>
                        <a:spcBef>
                          <a:spcPts val="240"/>
                        </a:spcBef>
                      </a:pPr>
                      <a:r>
                        <a:rPr sz="900" spc="-5" dirty="0">
                          <a:solidFill>
                            <a:srgbClr val="FFFFFF"/>
                          </a:solidFill>
                          <a:latin typeface="微软雅黑" panose="020B0503020204020204" charset="-122"/>
                          <a:cs typeface="微软雅黑" panose="020B0503020204020204" charset="-122"/>
                        </a:rPr>
                        <a:t>Spraying</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box</a:t>
                      </a:r>
                      <a:endParaRPr sz="900">
                        <a:latin typeface="微软雅黑" panose="020B0503020204020204" charset="-122"/>
                        <a:cs typeface="微软雅黑" panose="020B0503020204020204" charset="-122"/>
                      </a:endParaRPr>
                    </a:p>
                    <a:p>
                      <a:pPr marL="1905" algn="ctr">
                        <a:lnSpc>
                          <a:spcPct val="100000"/>
                        </a:lnSpc>
                        <a:spcBef>
                          <a:spcPts val="480"/>
                        </a:spcBef>
                      </a:pPr>
                      <a:r>
                        <a:rPr sz="900" spc="-5" dirty="0">
                          <a:solidFill>
                            <a:srgbClr val="FFFFFF"/>
                          </a:solidFill>
                          <a:latin typeface="微软雅黑" panose="020B0503020204020204" charset="-122"/>
                          <a:cs typeface="微软雅黑" panose="020B0503020204020204" charset="-122"/>
                        </a:rPr>
                        <a:t>structure</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Made </a:t>
                      </a:r>
                      <a:r>
                        <a:rPr sz="900" dirty="0">
                          <a:solidFill>
                            <a:srgbClr val="232323"/>
                          </a:solidFill>
                          <a:latin typeface="Arial" panose="020B0604020202020204"/>
                          <a:cs typeface="Arial" panose="020B0604020202020204"/>
                        </a:rPr>
                        <a:t>of </a:t>
                      </a:r>
                      <a:r>
                        <a:rPr sz="900" spc="-5" dirty="0">
                          <a:solidFill>
                            <a:srgbClr val="232323"/>
                          </a:solidFill>
                          <a:latin typeface="Arial" panose="020B0604020202020204"/>
                          <a:cs typeface="Arial" panose="020B0604020202020204"/>
                        </a:rPr>
                        <a:t>full stainless steel, easy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clean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repair. Anti-corrosion, very</a:t>
                      </a:r>
                      <a:r>
                        <a:rPr sz="900" spc="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durable.</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5">
                <a:tc gridSpan="4">
                  <a:txBody>
                    <a:bodyPr/>
                    <a:lstStyle/>
                    <a:p>
                      <a:pPr marL="68580">
                        <a:lnSpc>
                          <a:spcPct val="100000"/>
                        </a:lnSpc>
                        <a:spcBef>
                          <a:spcPts val="685"/>
                        </a:spcBef>
                      </a:pPr>
                      <a:r>
                        <a:rPr sz="1450" b="1" i="1" u="sng" spc="-30" dirty="0">
                          <a:solidFill>
                            <a:srgbClr val="FFFFFF"/>
                          </a:solidFill>
                          <a:uFill>
                            <a:solidFill>
                              <a:srgbClr val="FFFFFF"/>
                            </a:solidFill>
                          </a:uFill>
                          <a:latin typeface="微软雅黑" panose="020B0503020204020204" charset="-122"/>
                          <a:cs typeface="微软雅黑" panose="020B0503020204020204" charset="-122"/>
                        </a:rPr>
                        <a:t>Preheating</a:t>
                      </a:r>
                      <a:endParaRPr sz="1450">
                        <a:latin typeface="微软雅黑" panose="020B0503020204020204" charset="-122"/>
                        <a:cs typeface="微软雅黑" panose="020B0503020204020204" charset="-122"/>
                      </a:endParaRPr>
                    </a:p>
                  </a:txBody>
                  <a:tcPr marL="0" marR="0" marT="86995"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c hMerge="1">
                  <a:tcPr marL="0" marR="0" marT="0" marB="0"/>
                </a:tc>
                <a:tc hMerge="1">
                  <a:tcPr marL="0" marR="0" marT="0" marB="0"/>
                </a:tc>
              </a:tr>
              <a:tr h="600456">
                <a:tc>
                  <a:txBody>
                    <a:bodyPr/>
                    <a:lstStyle/>
                    <a:p>
                      <a:pPr marL="68580" marR="221615">
                        <a:lnSpc>
                          <a:spcPct val="144000"/>
                        </a:lnSpc>
                        <a:spcBef>
                          <a:spcPts val="550"/>
                        </a:spcBef>
                      </a:pPr>
                      <a:r>
                        <a:rPr sz="900" spc="-10" dirty="0">
                          <a:solidFill>
                            <a:srgbClr val="FFFFFF"/>
                          </a:solidFill>
                          <a:latin typeface="微软雅黑" panose="020B0503020204020204" charset="-122"/>
                          <a:cs typeface="微软雅黑" panose="020B0503020204020204" charset="-122"/>
                        </a:rPr>
                        <a:t>Four-stage  </a:t>
                      </a:r>
                      <a:r>
                        <a:rPr sz="900" spc="-5" dirty="0">
                          <a:solidFill>
                            <a:srgbClr val="FFFFFF"/>
                          </a:solidFill>
                          <a:latin typeface="微软雅黑" panose="020B0503020204020204" charset="-122"/>
                          <a:cs typeface="微软雅黑" panose="020B0503020204020204" charset="-122"/>
                        </a:rPr>
                        <a:t>preheating</a:t>
                      </a:r>
                      <a:r>
                        <a:rPr sz="900" spc="-6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zone</a:t>
                      </a:r>
                      <a:endParaRPr sz="900">
                        <a:latin typeface="微软雅黑" panose="020B0503020204020204" charset="-122"/>
                        <a:cs typeface="微软雅黑" panose="020B0503020204020204" charset="-122"/>
                      </a:endParaRPr>
                    </a:p>
                  </a:txBody>
                  <a:tcPr marL="0" marR="0" marT="698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Preheating length </a:t>
                      </a:r>
                      <a:r>
                        <a:rPr sz="900" dirty="0">
                          <a:solidFill>
                            <a:srgbClr val="232323"/>
                          </a:solidFill>
                          <a:latin typeface="Arial" panose="020B0604020202020204"/>
                          <a:cs typeface="Arial" panose="020B0604020202020204"/>
                        </a:rPr>
                        <a:t>is </a:t>
                      </a:r>
                      <a:r>
                        <a:rPr sz="900" spc="-5" dirty="0">
                          <a:solidFill>
                            <a:srgbClr val="232323"/>
                          </a:solidFill>
                          <a:latin typeface="Arial" panose="020B0604020202020204"/>
                          <a:cs typeface="Arial" panose="020B0604020202020204"/>
                        </a:rPr>
                        <a:t>1800mm, divided </a:t>
                      </a:r>
                      <a:r>
                        <a:rPr sz="900" dirty="0">
                          <a:solidFill>
                            <a:srgbClr val="232323"/>
                          </a:solidFill>
                          <a:latin typeface="Arial" panose="020B0604020202020204"/>
                          <a:cs typeface="Arial" panose="020B0604020202020204"/>
                        </a:rPr>
                        <a:t>into 4 </a:t>
                      </a:r>
                      <a:r>
                        <a:rPr sz="900" spc="-5" dirty="0">
                          <a:solidFill>
                            <a:srgbClr val="232323"/>
                          </a:solidFill>
                          <a:latin typeface="Arial" panose="020B0604020202020204"/>
                          <a:cs typeface="Arial" panose="020B0604020202020204"/>
                        </a:rPr>
                        <a:t>sections, supply abundant adjusting space, very</a:t>
                      </a:r>
                      <a:r>
                        <a:rPr sz="900" spc="14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good</a:t>
                      </a:r>
                      <a:endParaRPr sz="900">
                        <a:latin typeface="Arial" panose="020B0604020202020204"/>
                        <a:cs typeface="Arial" panose="020B0604020202020204"/>
                      </a:endParaRPr>
                    </a:p>
                    <a:p>
                      <a:pPr marL="68580" marR="47625">
                        <a:lnSpc>
                          <a:spcPct val="144000"/>
                        </a:lnSpc>
                      </a:pPr>
                      <a:r>
                        <a:rPr sz="900" dirty="0">
                          <a:solidFill>
                            <a:srgbClr val="232323"/>
                          </a:solidFill>
                          <a:latin typeface="Arial" panose="020B0604020202020204"/>
                          <a:cs typeface="Arial" panose="020B0604020202020204"/>
                        </a:rPr>
                        <a:t>for big </a:t>
                      </a:r>
                      <a:r>
                        <a:rPr sz="900" spc="-5" dirty="0">
                          <a:solidFill>
                            <a:srgbClr val="232323"/>
                          </a:solidFill>
                          <a:latin typeface="Arial" panose="020B0604020202020204"/>
                          <a:cs typeface="Arial" panose="020B0604020202020204"/>
                        </a:rPr>
                        <a:t>PCB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complicated PCB. Reduce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heat impact </a:t>
                      </a:r>
                      <a:r>
                        <a:rPr sz="900" dirty="0">
                          <a:solidFill>
                            <a:srgbClr val="232323"/>
                          </a:solidFill>
                          <a:latin typeface="Arial" panose="020B0604020202020204"/>
                          <a:cs typeface="Arial" panose="020B0604020202020204"/>
                        </a:rPr>
                        <a:t>on </a:t>
                      </a:r>
                      <a:r>
                        <a:rPr sz="900" spc="-5" dirty="0">
                          <a:solidFill>
                            <a:srgbClr val="232323"/>
                          </a:solidFill>
                          <a:latin typeface="Arial" panose="020B0604020202020204"/>
                          <a:cs typeface="Arial" panose="020B0604020202020204"/>
                        </a:rPr>
                        <a:t>PCB, improve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production  efficiency.</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6">
                <a:tc>
                  <a:txBody>
                    <a:bodyPr/>
                    <a:lstStyle/>
                    <a:p>
                      <a:pPr marL="68580">
                        <a:lnSpc>
                          <a:spcPct val="100000"/>
                        </a:lnSpc>
                        <a:spcBef>
                          <a:spcPts val="250"/>
                        </a:spcBef>
                      </a:pPr>
                      <a:r>
                        <a:rPr sz="900" spc="-20" dirty="0">
                          <a:solidFill>
                            <a:srgbClr val="FFFFFF"/>
                          </a:solidFill>
                          <a:latin typeface="微软雅黑" panose="020B0503020204020204" charset="-122"/>
                          <a:cs typeface="微软雅黑" panose="020B0503020204020204" charset="-122"/>
                        </a:rPr>
                        <a:t>Temp.</a:t>
                      </a:r>
                      <a:r>
                        <a:rPr sz="900" spc="-2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control</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method</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Mitsubishi temp. collecting module, PID </a:t>
                      </a:r>
                      <a:r>
                        <a:rPr sz="900" dirty="0">
                          <a:solidFill>
                            <a:srgbClr val="232323"/>
                          </a:solidFill>
                          <a:latin typeface="Arial" panose="020B0604020202020204"/>
                          <a:cs typeface="Arial" panose="020B0604020202020204"/>
                        </a:rPr>
                        <a:t>is </a:t>
                      </a:r>
                      <a:r>
                        <a:rPr sz="900" spc="-5" dirty="0">
                          <a:solidFill>
                            <a:srgbClr val="232323"/>
                          </a:solidFill>
                          <a:latin typeface="Arial" panose="020B0604020202020204"/>
                          <a:cs typeface="Arial" panose="020B0604020202020204"/>
                        </a:rPr>
                        <a:t>very precise </a:t>
                      </a:r>
                      <a:r>
                        <a:rPr sz="900" dirty="0">
                          <a:solidFill>
                            <a:srgbClr val="232323"/>
                          </a:solidFill>
                          <a:latin typeface="Arial" panose="020B0604020202020204"/>
                          <a:cs typeface="Arial" panose="020B0604020202020204"/>
                        </a:rPr>
                        <a:t>and</a:t>
                      </a:r>
                      <a:r>
                        <a:rPr sz="900" spc="-1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stable.</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2336">
                <a:tc>
                  <a:txBody>
                    <a:bodyPr/>
                    <a:lstStyle/>
                    <a:p>
                      <a:pPr marL="68580">
                        <a:lnSpc>
                          <a:spcPct val="100000"/>
                        </a:lnSpc>
                        <a:spcBef>
                          <a:spcPts val="1030"/>
                        </a:spcBef>
                      </a:pPr>
                      <a:r>
                        <a:rPr sz="900" spc="-5" dirty="0">
                          <a:solidFill>
                            <a:srgbClr val="FFFFFF"/>
                          </a:solidFill>
                          <a:latin typeface="微软雅黑" panose="020B0503020204020204" charset="-122"/>
                          <a:cs typeface="微软雅黑" panose="020B0503020204020204" charset="-122"/>
                        </a:rPr>
                        <a:t>Heating</a:t>
                      </a:r>
                      <a:r>
                        <a:rPr sz="900" spc="-15" dirty="0">
                          <a:solidFill>
                            <a:srgbClr val="FFFFFF"/>
                          </a:solidFill>
                          <a:latin typeface="微软雅黑" panose="020B0503020204020204" charset="-122"/>
                          <a:cs typeface="微软雅黑" panose="020B0503020204020204" charset="-122"/>
                        </a:rPr>
                        <a:t> </a:t>
                      </a:r>
                      <a:r>
                        <a:rPr sz="900" dirty="0">
                          <a:solidFill>
                            <a:srgbClr val="FFFFFF"/>
                          </a:solidFill>
                          <a:latin typeface="微软雅黑" panose="020B0503020204020204" charset="-122"/>
                          <a:cs typeface="微软雅黑" panose="020B0503020204020204" charset="-122"/>
                        </a:rPr>
                        <a:t>parts</a:t>
                      </a:r>
                      <a:endParaRPr sz="900">
                        <a:latin typeface="微软雅黑" panose="020B0503020204020204" charset="-122"/>
                        <a:cs typeface="微软雅黑" panose="020B0503020204020204" charset="-122"/>
                      </a:endParaRPr>
                    </a:p>
                  </a:txBody>
                  <a:tcPr marL="0" marR="0" marT="130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The heaters </a:t>
                      </a:r>
                      <a:r>
                        <a:rPr sz="900" dirty="0">
                          <a:solidFill>
                            <a:srgbClr val="232323"/>
                          </a:solidFill>
                          <a:latin typeface="Arial" panose="020B0604020202020204"/>
                          <a:cs typeface="Arial" panose="020B0604020202020204"/>
                        </a:rPr>
                        <a:t>are </a:t>
                      </a:r>
                      <a:r>
                        <a:rPr sz="900" spc="-5" dirty="0">
                          <a:solidFill>
                            <a:srgbClr val="232323"/>
                          </a:solidFill>
                          <a:latin typeface="Arial" panose="020B0604020202020204"/>
                          <a:cs typeface="Arial" panose="020B0604020202020204"/>
                        </a:rPr>
                        <a:t>imported </a:t>
                      </a:r>
                      <a:r>
                        <a:rPr sz="900" dirty="0">
                          <a:solidFill>
                            <a:srgbClr val="232323"/>
                          </a:solidFill>
                          <a:latin typeface="Arial" panose="020B0604020202020204"/>
                          <a:cs typeface="Arial" panose="020B0604020202020204"/>
                        </a:rPr>
                        <a:t>from </a:t>
                      </a:r>
                      <a:r>
                        <a:rPr sz="900" spc="-5" dirty="0">
                          <a:solidFill>
                            <a:srgbClr val="232323"/>
                          </a:solidFill>
                          <a:latin typeface="Arial" panose="020B0604020202020204"/>
                          <a:cs typeface="Arial" panose="020B0604020202020204"/>
                        </a:rPr>
                        <a:t>Taiwan, </a:t>
                      </a:r>
                      <a:r>
                        <a:rPr sz="900" dirty="0">
                          <a:solidFill>
                            <a:srgbClr val="232323"/>
                          </a:solidFill>
                          <a:latin typeface="Arial" panose="020B0604020202020204"/>
                          <a:cs typeface="Arial" panose="020B0604020202020204"/>
                        </a:rPr>
                        <a:t>heat up </a:t>
                      </a:r>
                      <a:r>
                        <a:rPr sz="900" spc="-5" dirty="0">
                          <a:solidFill>
                            <a:srgbClr val="232323"/>
                          </a:solidFill>
                          <a:latin typeface="Arial" panose="020B0604020202020204"/>
                          <a:cs typeface="Arial" panose="020B0604020202020204"/>
                        </a:rPr>
                        <a:t>very fast, with </a:t>
                      </a:r>
                      <a:r>
                        <a:rPr sz="900" dirty="0">
                          <a:solidFill>
                            <a:srgbClr val="232323"/>
                          </a:solidFill>
                          <a:latin typeface="Arial" panose="020B0604020202020204"/>
                          <a:cs typeface="Arial" panose="020B0604020202020204"/>
                        </a:rPr>
                        <a:t>long </a:t>
                      </a:r>
                      <a:r>
                        <a:rPr sz="900" spc="-5" dirty="0">
                          <a:solidFill>
                            <a:srgbClr val="232323"/>
                          </a:solidFill>
                          <a:latin typeface="Arial" panose="020B0604020202020204"/>
                          <a:cs typeface="Arial" panose="020B0604020202020204"/>
                        </a:rPr>
                        <a:t>life, small thermo lag; The</a:t>
                      </a:r>
                      <a:r>
                        <a:rPr sz="900" spc="22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heat</a:t>
                      </a:r>
                      <a:endParaRPr sz="900">
                        <a:latin typeface="Arial" panose="020B0604020202020204"/>
                        <a:cs typeface="Arial" panose="020B0604020202020204"/>
                      </a:endParaRPr>
                    </a:p>
                    <a:p>
                      <a:pPr marL="68580">
                        <a:lnSpc>
                          <a:spcPct val="100000"/>
                        </a:lnSpc>
                        <a:spcBef>
                          <a:spcPts val="480"/>
                        </a:spcBef>
                      </a:pPr>
                      <a:r>
                        <a:rPr sz="900" dirty="0">
                          <a:solidFill>
                            <a:srgbClr val="232323"/>
                          </a:solidFill>
                          <a:latin typeface="Arial" panose="020B0604020202020204"/>
                          <a:cs typeface="Arial" panose="020B0604020202020204"/>
                        </a:rPr>
                        <a:t>is </a:t>
                      </a:r>
                      <a:r>
                        <a:rPr sz="900" spc="-5" dirty="0">
                          <a:solidFill>
                            <a:srgbClr val="232323"/>
                          </a:solidFill>
                          <a:latin typeface="Arial" panose="020B0604020202020204"/>
                          <a:cs typeface="Arial" panose="020B0604020202020204"/>
                        </a:rPr>
                        <a:t>even </a:t>
                      </a:r>
                      <a:r>
                        <a:rPr sz="900" dirty="0">
                          <a:solidFill>
                            <a:srgbClr val="232323"/>
                          </a:solidFill>
                          <a:latin typeface="Arial" panose="020B0604020202020204"/>
                          <a:cs typeface="Arial" panose="020B0604020202020204"/>
                        </a:rPr>
                        <a:t>in the</a:t>
                      </a:r>
                      <a:r>
                        <a:rPr sz="900" spc="-3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zones.</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205739">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Preheating</a:t>
                      </a:r>
                      <a:r>
                        <a:rPr sz="900" spc="-1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power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50"/>
                        </a:spcBef>
                      </a:pPr>
                      <a:r>
                        <a:rPr sz="900" dirty="0">
                          <a:latin typeface="微软雅黑" panose="020B0503020204020204" charset="-122"/>
                          <a:cs typeface="微软雅黑" panose="020B0503020204020204" charset="-122"/>
                        </a:rPr>
                        <a:t>20kw</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r h="400812">
                <a:tc>
                  <a:txBody>
                    <a:bodyPr/>
                    <a:lstStyle/>
                    <a:p>
                      <a:pPr marL="68580">
                        <a:lnSpc>
                          <a:spcPct val="100000"/>
                        </a:lnSpc>
                        <a:spcBef>
                          <a:spcPts val="1020"/>
                        </a:spcBef>
                      </a:pPr>
                      <a:r>
                        <a:rPr sz="900" spc="-5" dirty="0">
                          <a:solidFill>
                            <a:srgbClr val="FFFFFF"/>
                          </a:solidFill>
                          <a:latin typeface="微软雅黑" panose="020B0503020204020204" charset="-122"/>
                          <a:cs typeface="微软雅黑" panose="020B0503020204020204" charset="-122"/>
                        </a:rPr>
                        <a:t>Install</a:t>
                      </a:r>
                      <a:r>
                        <a:rPr sz="900" spc="-1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mode</a:t>
                      </a:r>
                      <a:endParaRPr sz="900">
                        <a:latin typeface="微软雅黑" panose="020B0503020204020204" charset="-122"/>
                        <a:cs typeface="微软雅黑" panose="020B0503020204020204" charset="-122"/>
                      </a:endParaRPr>
                    </a:p>
                  </a:txBody>
                  <a:tcPr marL="0" marR="0" marT="12954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gridSpan="3">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The heating module adopts drawer </a:t>
                      </a:r>
                      <a:r>
                        <a:rPr sz="900" dirty="0">
                          <a:solidFill>
                            <a:srgbClr val="232323"/>
                          </a:solidFill>
                          <a:latin typeface="Arial" panose="020B0604020202020204"/>
                          <a:cs typeface="Arial" panose="020B0604020202020204"/>
                        </a:rPr>
                        <a:t>design, </a:t>
                      </a:r>
                      <a:r>
                        <a:rPr sz="900" spc="-5" dirty="0">
                          <a:solidFill>
                            <a:srgbClr val="232323"/>
                          </a:solidFill>
                          <a:latin typeface="Arial" panose="020B0604020202020204"/>
                          <a:cs typeface="Arial" panose="020B0604020202020204"/>
                        </a:rPr>
                        <a:t>easy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replace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repair, </a:t>
                      </a:r>
                      <a:r>
                        <a:rPr sz="900" dirty="0">
                          <a:solidFill>
                            <a:srgbClr val="232323"/>
                          </a:solidFill>
                          <a:latin typeface="Arial" panose="020B0604020202020204"/>
                          <a:cs typeface="Arial" panose="020B0604020202020204"/>
                        </a:rPr>
                        <a:t>make the </a:t>
                      </a:r>
                      <a:r>
                        <a:rPr sz="900" spc="-5" dirty="0">
                          <a:solidFill>
                            <a:srgbClr val="232323"/>
                          </a:solidFill>
                          <a:latin typeface="Arial" panose="020B0604020202020204"/>
                          <a:cs typeface="Arial" panose="020B0604020202020204"/>
                        </a:rPr>
                        <a:t>maintenance</a:t>
                      </a:r>
                      <a:r>
                        <a:rPr sz="900" spc="-5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very</a:t>
                      </a:r>
                      <a:endParaRPr sz="900">
                        <a:latin typeface="Arial" panose="020B0604020202020204"/>
                        <a:cs typeface="Arial" panose="020B0604020202020204"/>
                      </a:endParaRPr>
                    </a:p>
                    <a:p>
                      <a:pPr marL="68580">
                        <a:lnSpc>
                          <a:spcPct val="100000"/>
                        </a:lnSpc>
                        <a:spcBef>
                          <a:spcPts val="480"/>
                        </a:spcBef>
                      </a:pPr>
                      <a:r>
                        <a:rPr sz="900" spc="-5" dirty="0">
                          <a:solidFill>
                            <a:srgbClr val="232323"/>
                          </a:solidFill>
                          <a:latin typeface="Arial" panose="020B0604020202020204"/>
                          <a:cs typeface="Arial" panose="020B0604020202020204"/>
                        </a:rPr>
                        <a:t>convenient.</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c hMerge="1">
                  <a:tcPr marL="0" marR="0" marT="0" marB="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0300" y="770763"/>
            <a:ext cx="5299710" cy="268605"/>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1F5F"/>
                </a:solidFill>
                <a:latin typeface="黑体" panose="02010609060101010101" charset="-122"/>
                <a:cs typeface="黑体" panose="02010609060101010101" charset="-122"/>
              </a:rPr>
              <a:t>Shenzhen</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Southern</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Machinery</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Sales</a:t>
            </a:r>
            <a:r>
              <a:rPr sz="1600" spc="-145" dirty="0">
                <a:solidFill>
                  <a:srgbClr val="001F5F"/>
                </a:solidFill>
                <a:latin typeface="黑体" panose="02010609060101010101" charset="-122"/>
                <a:cs typeface="黑体" panose="02010609060101010101" charset="-122"/>
              </a:rPr>
              <a:t> </a:t>
            </a:r>
            <a:r>
              <a:rPr sz="1600" dirty="0">
                <a:solidFill>
                  <a:srgbClr val="001F5F"/>
                </a:solidFill>
                <a:latin typeface="黑体" panose="02010609060101010101" charset="-122"/>
                <a:cs typeface="黑体" panose="02010609060101010101" charset="-122"/>
              </a:rPr>
              <a:t>and</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Service</a:t>
            </a:r>
            <a:r>
              <a:rPr sz="1600" spc="-12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Co.,Ltd</a:t>
            </a:r>
            <a:endParaRPr sz="1600">
              <a:latin typeface="黑体" panose="02010609060101010101" charset="-122"/>
              <a:cs typeface="黑体" panose="02010609060101010101" charset="-122"/>
            </a:endParaRPr>
          </a:p>
        </p:txBody>
      </p:sp>
      <p:graphicFrame>
        <p:nvGraphicFramePr>
          <p:cNvPr id="3" name="object 3"/>
          <p:cNvGraphicFramePr>
            <a:graphicFrameLocks noGrp="1"/>
          </p:cNvGraphicFramePr>
          <p:nvPr/>
        </p:nvGraphicFramePr>
        <p:xfrm>
          <a:off x="749808" y="1059180"/>
          <a:ext cx="6296025" cy="8590915"/>
        </p:xfrm>
        <a:graphic>
          <a:graphicData uri="http://schemas.openxmlformats.org/drawingml/2006/table">
            <a:tbl>
              <a:tblPr firstRow="1" bandRow="1">
                <a:tableStyleId>{2D5ABB26-0587-4C30-8999-92F81FD0307C}</a:tableStyleId>
              </a:tblPr>
              <a:tblGrid>
                <a:gridCol w="1189990"/>
                <a:gridCol w="5095875"/>
              </a:tblGrid>
              <a:tr h="402335">
                <a:tc>
                  <a:txBody>
                    <a:bodyPr/>
                    <a:lstStyle/>
                    <a:p>
                      <a:pPr marL="68580">
                        <a:lnSpc>
                          <a:spcPct val="100000"/>
                        </a:lnSpc>
                        <a:spcBef>
                          <a:spcPts val="1020"/>
                        </a:spcBef>
                      </a:pPr>
                      <a:r>
                        <a:rPr sz="900" spc="-5" dirty="0">
                          <a:solidFill>
                            <a:srgbClr val="FFFFFF"/>
                          </a:solidFill>
                          <a:latin typeface="微软雅黑" panose="020B0503020204020204" charset="-122"/>
                          <a:cs typeface="微软雅黑" panose="020B0503020204020204" charset="-122"/>
                        </a:rPr>
                        <a:t>Preheat box</a:t>
                      </a:r>
                      <a:r>
                        <a:rPr sz="900" spc="-3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cover</a:t>
                      </a:r>
                      <a:endParaRPr sz="900">
                        <a:latin typeface="微软雅黑" panose="020B0503020204020204" charset="-122"/>
                        <a:cs typeface="微软雅黑" panose="020B0503020204020204" charset="-122"/>
                      </a:endParaRPr>
                    </a:p>
                  </a:txBody>
                  <a:tcPr marL="0" marR="0" marT="129539"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100"/>
                        </a:spcBef>
                      </a:pPr>
                      <a:r>
                        <a:rPr sz="1050" spc="-5" dirty="0">
                          <a:latin typeface="Calibri" panose="020F0502020204030204"/>
                          <a:cs typeface="Calibri" panose="020F0502020204030204"/>
                        </a:rPr>
                        <a:t>Adopt</a:t>
                      </a:r>
                      <a:r>
                        <a:rPr sz="1050" spc="105" dirty="0">
                          <a:latin typeface="Calibri" panose="020F0502020204030204"/>
                          <a:cs typeface="Calibri" panose="020F0502020204030204"/>
                        </a:rPr>
                        <a:t> </a:t>
                      </a:r>
                      <a:r>
                        <a:rPr sz="1050" spc="-5" dirty="0">
                          <a:latin typeface="Calibri" panose="020F0502020204030204"/>
                          <a:cs typeface="Calibri" panose="020F0502020204030204"/>
                        </a:rPr>
                        <a:t>arc</a:t>
                      </a:r>
                      <a:r>
                        <a:rPr sz="1050" spc="105" dirty="0">
                          <a:latin typeface="Calibri" panose="020F0502020204030204"/>
                          <a:cs typeface="Calibri" panose="020F0502020204030204"/>
                        </a:rPr>
                        <a:t> </a:t>
                      </a:r>
                      <a:r>
                        <a:rPr sz="1050" spc="-10" dirty="0">
                          <a:latin typeface="Calibri" panose="020F0502020204030204"/>
                          <a:cs typeface="Calibri" panose="020F0502020204030204"/>
                        </a:rPr>
                        <a:t>streamline</a:t>
                      </a:r>
                      <a:r>
                        <a:rPr sz="1050" spc="120" dirty="0">
                          <a:latin typeface="Calibri" panose="020F0502020204030204"/>
                          <a:cs typeface="Calibri" panose="020F0502020204030204"/>
                        </a:rPr>
                        <a:t> </a:t>
                      </a:r>
                      <a:r>
                        <a:rPr sz="1050" spc="-5" dirty="0">
                          <a:latin typeface="Calibri" panose="020F0502020204030204"/>
                          <a:cs typeface="Calibri" panose="020F0502020204030204"/>
                        </a:rPr>
                        <a:t>design,</a:t>
                      </a:r>
                      <a:r>
                        <a:rPr sz="1050" spc="125" dirty="0">
                          <a:latin typeface="Calibri" panose="020F0502020204030204"/>
                          <a:cs typeface="Calibri" panose="020F0502020204030204"/>
                        </a:rPr>
                        <a:t> </a:t>
                      </a:r>
                      <a:r>
                        <a:rPr sz="1050" spc="-5" dirty="0">
                          <a:latin typeface="Calibri" panose="020F0502020204030204"/>
                          <a:cs typeface="Calibri" panose="020F0502020204030204"/>
                        </a:rPr>
                        <a:t>filled</a:t>
                      </a:r>
                      <a:r>
                        <a:rPr sz="1050" spc="130" dirty="0">
                          <a:latin typeface="Calibri" panose="020F0502020204030204"/>
                          <a:cs typeface="Calibri" panose="020F0502020204030204"/>
                        </a:rPr>
                        <a:t> </a:t>
                      </a:r>
                      <a:r>
                        <a:rPr sz="1050" spc="-5" dirty="0">
                          <a:latin typeface="Calibri" panose="020F0502020204030204"/>
                          <a:cs typeface="Calibri" panose="020F0502020204030204"/>
                        </a:rPr>
                        <a:t>with</a:t>
                      </a:r>
                      <a:r>
                        <a:rPr sz="1050" spc="114" dirty="0">
                          <a:latin typeface="Calibri" panose="020F0502020204030204"/>
                          <a:cs typeface="Calibri" panose="020F0502020204030204"/>
                        </a:rPr>
                        <a:t> </a:t>
                      </a:r>
                      <a:r>
                        <a:rPr sz="1050" spc="-5" dirty="0">
                          <a:latin typeface="Calibri" panose="020F0502020204030204"/>
                          <a:cs typeface="Calibri" panose="020F0502020204030204"/>
                        </a:rPr>
                        <a:t>imported</a:t>
                      </a:r>
                      <a:r>
                        <a:rPr sz="1050" spc="125" dirty="0">
                          <a:latin typeface="Calibri" panose="020F0502020204030204"/>
                          <a:cs typeface="Calibri" panose="020F0502020204030204"/>
                        </a:rPr>
                        <a:t> </a:t>
                      </a:r>
                      <a:r>
                        <a:rPr sz="1050" spc="-5" dirty="0">
                          <a:latin typeface="Calibri" panose="020F0502020204030204"/>
                          <a:cs typeface="Calibri" panose="020F0502020204030204"/>
                        </a:rPr>
                        <a:t>Sisle</a:t>
                      </a:r>
                      <a:r>
                        <a:rPr sz="1050" spc="120" dirty="0">
                          <a:latin typeface="Calibri" panose="020F0502020204030204"/>
                          <a:cs typeface="Calibri" panose="020F0502020204030204"/>
                        </a:rPr>
                        <a:t> </a:t>
                      </a:r>
                      <a:r>
                        <a:rPr sz="1050" spc="-5" dirty="0">
                          <a:latin typeface="Calibri" panose="020F0502020204030204"/>
                          <a:cs typeface="Calibri" panose="020F0502020204030204"/>
                        </a:rPr>
                        <a:t>high-density</a:t>
                      </a:r>
                      <a:r>
                        <a:rPr sz="1050" spc="120" dirty="0">
                          <a:latin typeface="Calibri" panose="020F0502020204030204"/>
                          <a:cs typeface="Calibri" panose="020F0502020204030204"/>
                        </a:rPr>
                        <a:t> </a:t>
                      </a:r>
                      <a:r>
                        <a:rPr sz="1050" spc="-5" dirty="0">
                          <a:latin typeface="Calibri" panose="020F0502020204030204"/>
                          <a:cs typeface="Calibri" panose="020F0502020204030204"/>
                        </a:rPr>
                        <a:t>rock</a:t>
                      </a:r>
                      <a:r>
                        <a:rPr sz="1050" spc="105" dirty="0">
                          <a:latin typeface="Calibri" panose="020F0502020204030204"/>
                          <a:cs typeface="Calibri" panose="020F0502020204030204"/>
                        </a:rPr>
                        <a:t> </a:t>
                      </a:r>
                      <a:r>
                        <a:rPr sz="1050" spc="-5" dirty="0">
                          <a:latin typeface="Calibri" panose="020F0502020204030204"/>
                          <a:cs typeface="Calibri" panose="020F0502020204030204"/>
                        </a:rPr>
                        <a:t>wool</a:t>
                      </a:r>
                      <a:r>
                        <a:rPr sz="1050" spc="125" dirty="0">
                          <a:latin typeface="Calibri" panose="020F0502020204030204"/>
                          <a:cs typeface="Calibri" panose="020F0502020204030204"/>
                        </a:rPr>
                        <a:t> </a:t>
                      </a:r>
                      <a:r>
                        <a:rPr sz="1050" spc="-5" dirty="0">
                          <a:latin typeface="Calibri" panose="020F0502020204030204"/>
                          <a:cs typeface="Calibri" panose="020F0502020204030204"/>
                        </a:rPr>
                        <a:t>to</a:t>
                      </a:r>
                      <a:r>
                        <a:rPr sz="1050" spc="100" dirty="0">
                          <a:latin typeface="Calibri" panose="020F0502020204030204"/>
                          <a:cs typeface="Calibri" panose="020F0502020204030204"/>
                        </a:rPr>
                        <a:t> </a:t>
                      </a:r>
                      <a:r>
                        <a:rPr sz="1050" spc="-5" dirty="0">
                          <a:latin typeface="Calibri" panose="020F0502020204030204"/>
                          <a:cs typeface="Calibri" panose="020F0502020204030204"/>
                        </a:rPr>
                        <a:t>enhance</a:t>
                      </a:r>
                      <a:endParaRPr sz="1050">
                        <a:latin typeface="Calibri" panose="020F0502020204030204"/>
                        <a:cs typeface="Calibri" panose="020F0502020204030204"/>
                      </a:endParaRPr>
                    </a:p>
                    <a:p>
                      <a:pPr marL="68580">
                        <a:lnSpc>
                          <a:spcPct val="100000"/>
                        </a:lnSpc>
                        <a:spcBef>
                          <a:spcPts val="300"/>
                        </a:spcBef>
                      </a:pPr>
                      <a:r>
                        <a:rPr sz="1050" spc="-5" dirty="0">
                          <a:latin typeface="Calibri" panose="020F0502020204030204"/>
                          <a:cs typeface="Calibri" panose="020F0502020204030204"/>
                        </a:rPr>
                        <a:t>thermal insulation</a:t>
                      </a:r>
                      <a:r>
                        <a:rPr sz="1050" spc="5" dirty="0">
                          <a:latin typeface="Calibri" panose="020F0502020204030204"/>
                          <a:cs typeface="Calibri" panose="020F0502020204030204"/>
                        </a:rPr>
                        <a:t> </a:t>
                      </a:r>
                      <a:r>
                        <a:rPr sz="1050" spc="-10" dirty="0">
                          <a:latin typeface="Calibri" panose="020F0502020204030204"/>
                          <a:cs typeface="Calibri" panose="020F0502020204030204"/>
                        </a:rPr>
                        <a:t>effect</a:t>
                      </a:r>
                      <a:endParaRPr sz="1050">
                        <a:latin typeface="Calibri" panose="020F0502020204030204"/>
                        <a:cs typeface="Calibri" panose="020F0502020204030204"/>
                      </a:endParaRPr>
                    </a:p>
                  </a:txBody>
                  <a:tcPr marL="0" marR="0" marT="1270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gridSpan="2">
                  <a:txBody>
                    <a:bodyPr/>
                    <a:lstStyle/>
                    <a:p>
                      <a:pPr marL="68580">
                        <a:lnSpc>
                          <a:spcPct val="100000"/>
                        </a:lnSpc>
                        <a:spcBef>
                          <a:spcPts val="685"/>
                        </a:spcBef>
                      </a:pPr>
                      <a:r>
                        <a:rPr sz="1450" b="1" i="1" u="sng" spc="-40" dirty="0">
                          <a:solidFill>
                            <a:srgbClr val="FFFFFF"/>
                          </a:solidFill>
                          <a:uFill>
                            <a:solidFill>
                              <a:srgbClr val="FFFFFF"/>
                            </a:solidFill>
                          </a:uFill>
                          <a:latin typeface="微软雅黑" panose="020B0503020204020204" charset="-122"/>
                          <a:cs typeface="微软雅黑" panose="020B0503020204020204" charset="-122"/>
                        </a:rPr>
                        <a:t>Transmission</a:t>
                      </a:r>
                      <a:endParaRPr sz="1450">
                        <a:latin typeface="微软雅黑" panose="020B0503020204020204" charset="-122"/>
                        <a:cs typeface="微软雅黑" panose="020B0503020204020204" charset="-122"/>
                      </a:endParaRPr>
                    </a:p>
                  </a:txBody>
                  <a:tcPr marL="0" marR="0" marT="86995"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r>
              <a:tr h="280416">
                <a:tc>
                  <a:txBody>
                    <a:bodyPr/>
                    <a:lstStyle/>
                    <a:p>
                      <a:pPr marL="68580">
                        <a:lnSpc>
                          <a:spcPct val="100000"/>
                        </a:lnSpc>
                        <a:spcBef>
                          <a:spcPts val="540"/>
                        </a:spcBef>
                      </a:pPr>
                      <a:r>
                        <a:rPr sz="900" spc="-5" dirty="0">
                          <a:solidFill>
                            <a:srgbClr val="FFFFFF"/>
                          </a:solidFill>
                          <a:latin typeface="微软雅黑" panose="020B0503020204020204" charset="-122"/>
                          <a:cs typeface="微软雅黑" panose="020B0503020204020204" charset="-122"/>
                        </a:rPr>
                        <a:t>Rail</a:t>
                      </a:r>
                      <a:endParaRPr sz="900">
                        <a:latin typeface="微软雅黑" panose="020B0503020204020204" charset="-122"/>
                        <a:cs typeface="微软雅黑" panose="020B0503020204020204" charset="-122"/>
                      </a:endParaRPr>
                    </a:p>
                  </a:txBody>
                  <a:tcPr marL="0" marR="0" marT="685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515"/>
                        </a:spcBef>
                      </a:pPr>
                      <a:r>
                        <a:rPr sz="900" spc="-5" dirty="0">
                          <a:solidFill>
                            <a:srgbClr val="232323"/>
                          </a:solidFill>
                          <a:latin typeface="Arial" panose="020B0604020202020204"/>
                          <a:cs typeface="Arial" panose="020B0604020202020204"/>
                        </a:rPr>
                        <a:t>Made </a:t>
                      </a:r>
                      <a:r>
                        <a:rPr sz="900" dirty="0">
                          <a:solidFill>
                            <a:srgbClr val="232323"/>
                          </a:solidFill>
                          <a:latin typeface="Arial" panose="020B0604020202020204"/>
                          <a:cs typeface="Arial" panose="020B0604020202020204"/>
                        </a:rPr>
                        <a:t>of </a:t>
                      </a:r>
                      <a:r>
                        <a:rPr sz="900" spc="-5" dirty="0">
                          <a:solidFill>
                            <a:srgbClr val="232323"/>
                          </a:solidFill>
                          <a:latin typeface="Arial" panose="020B0604020202020204"/>
                          <a:cs typeface="Arial" panose="020B0604020202020204"/>
                        </a:rPr>
                        <a:t>aluminum, wear resistant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without</a:t>
                      </a:r>
                      <a:r>
                        <a:rPr sz="900" spc="-3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distortion.</a:t>
                      </a:r>
                      <a:endParaRPr sz="900">
                        <a:latin typeface="Arial" panose="020B0604020202020204"/>
                        <a:cs typeface="Arial" panose="020B0604020202020204"/>
                      </a:endParaRPr>
                    </a:p>
                  </a:txBody>
                  <a:tcPr marL="0" marR="0" marT="654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Rail</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parallelism</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Width adjusting accuracy less </a:t>
                      </a:r>
                      <a:r>
                        <a:rPr sz="900" dirty="0">
                          <a:solidFill>
                            <a:srgbClr val="232323"/>
                          </a:solidFill>
                          <a:latin typeface="Arial" panose="020B0604020202020204"/>
                          <a:cs typeface="Arial" panose="020B0604020202020204"/>
                        </a:rPr>
                        <a:t>than</a:t>
                      </a:r>
                      <a:r>
                        <a:rPr sz="900" spc="-2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0.2mm</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6">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Width</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adjust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Manually/motorized</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600455">
                <a:tc>
                  <a:txBody>
                    <a:bodyPr/>
                    <a:lstStyle/>
                    <a:p>
                      <a:pPr marL="68580">
                        <a:lnSpc>
                          <a:spcPct val="100000"/>
                        </a:lnSpc>
                        <a:spcBef>
                          <a:spcPts val="250"/>
                        </a:spcBef>
                      </a:pPr>
                      <a:r>
                        <a:rPr sz="900" spc="-10" dirty="0">
                          <a:solidFill>
                            <a:srgbClr val="FFFFFF"/>
                          </a:solidFill>
                          <a:latin typeface="微软雅黑" panose="020B0503020204020204" charset="-122"/>
                          <a:cs typeface="微软雅黑" panose="020B0503020204020204" charset="-122"/>
                        </a:rPr>
                        <a:t>Transmission</a:t>
                      </a:r>
                      <a:endParaRPr sz="900">
                        <a:latin typeface="微软雅黑" panose="020B0503020204020204" charset="-122"/>
                        <a:cs typeface="微软雅黑" panose="020B0503020204020204" charset="-122"/>
                      </a:endParaRPr>
                    </a:p>
                    <a:p>
                      <a:pPr marL="68580" marR="403860">
                        <a:lnSpc>
                          <a:spcPct val="144000"/>
                        </a:lnSpc>
                      </a:pPr>
                      <a:r>
                        <a:rPr sz="900" spc="-5" dirty="0">
                          <a:solidFill>
                            <a:srgbClr val="FFFFFF"/>
                          </a:solidFill>
                          <a:latin typeface="微软雅黑" panose="020B0503020204020204" charset="-122"/>
                          <a:cs typeface="微软雅黑" panose="020B0503020204020204" charset="-122"/>
                        </a:rPr>
                        <a:t>Professional  Double</a:t>
                      </a:r>
                      <a:r>
                        <a:rPr sz="900" spc="-7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hook</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50"/>
                        </a:spcBef>
                      </a:pPr>
                      <a:r>
                        <a:rPr sz="900" spc="-5" dirty="0">
                          <a:latin typeface="微软雅黑" panose="020B0503020204020204" charset="-122"/>
                          <a:cs typeface="微软雅黑" panose="020B0503020204020204" charset="-122"/>
                        </a:rPr>
                        <a:t>Special 1.5MM double hook(no deformation, non-stick tin), the thickness of the splint </a:t>
                      </a:r>
                      <a:r>
                        <a:rPr sz="900" dirty="0">
                          <a:latin typeface="微软雅黑" panose="020B0503020204020204" charset="-122"/>
                          <a:cs typeface="微软雅黑" panose="020B0503020204020204" charset="-122"/>
                        </a:rPr>
                        <a:t>is</a:t>
                      </a:r>
                      <a:r>
                        <a:rPr sz="900" spc="75" dirty="0">
                          <a:latin typeface="微软雅黑" panose="020B0503020204020204" charset="-122"/>
                          <a:cs typeface="微软雅黑" panose="020B0503020204020204" charset="-122"/>
                        </a:rPr>
                        <a:t> </a:t>
                      </a:r>
                      <a:r>
                        <a:rPr sz="900" dirty="0">
                          <a:latin typeface="微软雅黑" panose="020B0503020204020204" charset="-122"/>
                          <a:cs typeface="微软雅黑" panose="020B0503020204020204" charset="-122"/>
                        </a:rPr>
                        <a:t>≦</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latin typeface="微软雅黑" panose="020B0503020204020204" charset="-122"/>
                          <a:cs typeface="微软雅黑" panose="020B0503020204020204" charset="-122"/>
                        </a:rPr>
                        <a:t>2.5mm (the incoming plate </a:t>
                      </a:r>
                      <a:r>
                        <a:rPr sz="900" dirty="0">
                          <a:latin typeface="微软雅黑" panose="020B0503020204020204" charset="-122"/>
                          <a:cs typeface="微软雅黑" panose="020B0503020204020204" charset="-122"/>
                        </a:rPr>
                        <a:t>is </a:t>
                      </a:r>
                      <a:r>
                        <a:rPr sz="900" spc="-5" dirty="0">
                          <a:latin typeface="微软雅黑" panose="020B0503020204020204" charset="-122"/>
                          <a:cs typeface="微软雅黑" panose="020B0503020204020204" charset="-122"/>
                        </a:rPr>
                        <a:t>connected </a:t>
                      </a:r>
                      <a:r>
                        <a:rPr sz="900" dirty="0">
                          <a:latin typeface="微软雅黑" panose="020B0503020204020204" charset="-122"/>
                          <a:cs typeface="微软雅黑" panose="020B0503020204020204" charset="-122"/>
                        </a:rPr>
                        <a:t>by a </a:t>
                      </a:r>
                      <a:r>
                        <a:rPr sz="900" spc="-5" dirty="0">
                          <a:latin typeface="微软雅黑" panose="020B0503020204020204" charset="-122"/>
                          <a:cs typeface="微软雅黑" panose="020B0503020204020204" charset="-122"/>
                        </a:rPr>
                        <a:t>synchronous</a:t>
                      </a:r>
                      <a:r>
                        <a:rPr sz="900" spc="10" dirty="0">
                          <a:latin typeface="微软雅黑" panose="020B0503020204020204" charset="-122"/>
                          <a:cs typeface="微软雅黑" panose="020B0503020204020204" charset="-122"/>
                        </a:rPr>
                        <a:t> </a:t>
                      </a:r>
                      <a:r>
                        <a:rPr sz="900" spc="-5" dirty="0">
                          <a:latin typeface="微软雅黑" panose="020B0503020204020204" charset="-122"/>
                          <a:cs typeface="微软雅黑" panose="020B0503020204020204" charset="-122"/>
                        </a:rPr>
                        <a:t>chain)</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5">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C/V speed</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setting</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unit</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Min.1mm</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min</a:t>
                      </a:r>
                      <a:r>
                        <a:rPr sz="900" spc="-1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0-1800mm</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min</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3860">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C/V speed</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variation</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range</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a:lnSpc>
                          <a:spcPct val="100000"/>
                        </a:lnSpc>
                        <a:spcBef>
                          <a:spcPts val="30"/>
                        </a:spcBef>
                      </a:pPr>
                      <a:endParaRPr sz="850">
                        <a:latin typeface="Times New Roman" panose="02020603050405020304"/>
                        <a:cs typeface="Times New Roman" panose="02020603050405020304"/>
                      </a:endParaRPr>
                    </a:p>
                    <a:p>
                      <a:pPr marL="68580">
                        <a:lnSpc>
                          <a:spcPct val="100000"/>
                        </a:lnSpc>
                      </a:pPr>
                      <a:r>
                        <a:rPr sz="900" spc="-5" dirty="0">
                          <a:solidFill>
                            <a:srgbClr val="232323"/>
                          </a:solidFill>
                          <a:latin typeface="Arial" panose="020B0604020202020204"/>
                          <a:cs typeface="Arial" panose="020B0604020202020204"/>
                        </a:rPr>
                        <a:t>Electric closed-loop control, within</a:t>
                      </a:r>
                      <a:r>
                        <a:rPr sz="900" spc="-1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0-10mm</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min</a:t>
                      </a:r>
                      <a:endParaRPr sz="900">
                        <a:latin typeface="Arial" panose="020B0604020202020204"/>
                        <a:cs typeface="Arial" panose="020B0604020202020204"/>
                      </a:endParaRPr>
                    </a:p>
                  </a:txBody>
                  <a:tcPr marL="0" marR="0" marT="3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6">
                <a:tc>
                  <a:txBody>
                    <a:bodyPr/>
                    <a:lstStyle/>
                    <a:p>
                      <a:pPr marL="68580">
                        <a:lnSpc>
                          <a:spcPct val="100000"/>
                        </a:lnSpc>
                        <a:spcBef>
                          <a:spcPts val="240"/>
                        </a:spcBef>
                      </a:pPr>
                      <a:r>
                        <a:rPr sz="900" spc="-5" dirty="0">
                          <a:solidFill>
                            <a:srgbClr val="FFFFFF"/>
                          </a:solidFill>
                          <a:latin typeface="微软雅黑" panose="020B0503020204020204" charset="-122"/>
                          <a:cs typeface="微软雅黑" panose="020B0503020204020204" charset="-122"/>
                        </a:rPr>
                        <a:t>Conveying</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motor</a:t>
                      </a:r>
                      <a:endParaRPr sz="900">
                        <a:latin typeface="微软雅黑" panose="020B0503020204020204" charset="-122"/>
                        <a:cs typeface="微软雅黑" panose="020B0503020204020204" charset="-122"/>
                      </a:endParaRPr>
                    </a:p>
                  </a:txBody>
                  <a:tcPr marL="0" marR="0" marT="3048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Panasonic motor </a:t>
                      </a:r>
                      <a:r>
                        <a:rPr sz="900" dirty="0">
                          <a:solidFill>
                            <a:srgbClr val="232323"/>
                          </a:solidFill>
                          <a:latin typeface="Arial" panose="020B0604020202020204"/>
                          <a:cs typeface="Arial" panose="020B0604020202020204"/>
                        </a:rPr>
                        <a:t>from</a:t>
                      </a:r>
                      <a:r>
                        <a:rPr sz="900" spc="-1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Japan</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5">
                <a:tc gridSpan="2">
                  <a:txBody>
                    <a:bodyPr/>
                    <a:lstStyle/>
                    <a:p>
                      <a:pPr marL="68580">
                        <a:lnSpc>
                          <a:spcPct val="100000"/>
                        </a:lnSpc>
                        <a:spcBef>
                          <a:spcPts val="685"/>
                        </a:spcBef>
                      </a:pPr>
                      <a:r>
                        <a:rPr sz="1450" b="1" i="1" u="sng" spc="-30" dirty="0">
                          <a:solidFill>
                            <a:srgbClr val="FFFFFF"/>
                          </a:solidFill>
                          <a:uFill>
                            <a:solidFill>
                              <a:srgbClr val="FFFFFF"/>
                            </a:solidFill>
                          </a:uFill>
                          <a:latin typeface="微软雅黑" panose="020B0503020204020204" charset="-122"/>
                          <a:cs typeface="微软雅黑" panose="020B0503020204020204" charset="-122"/>
                        </a:rPr>
                        <a:t>Solder</a:t>
                      </a:r>
                      <a:r>
                        <a:rPr sz="1450" b="1" i="1" u="sng" spc="-25" dirty="0">
                          <a:solidFill>
                            <a:srgbClr val="FFFFFF"/>
                          </a:solidFill>
                          <a:uFill>
                            <a:solidFill>
                              <a:srgbClr val="FFFFFF"/>
                            </a:solidFill>
                          </a:uFill>
                          <a:latin typeface="微软雅黑" panose="020B0503020204020204" charset="-122"/>
                          <a:cs typeface="微软雅黑" panose="020B0503020204020204" charset="-122"/>
                        </a:rPr>
                        <a:t> </a:t>
                      </a:r>
                      <a:r>
                        <a:rPr sz="1450" b="1" i="1" u="sng" spc="-35" dirty="0">
                          <a:solidFill>
                            <a:srgbClr val="FFFFFF"/>
                          </a:solidFill>
                          <a:uFill>
                            <a:solidFill>
                              <a:srgbClr val="FFFFFF"/>
                            </a:solidFill>
                          </a:uFill>
                          <a:latin typeface="微软雅黑" panose="020B0503020204020204" charset="-122"/>
                          <a:cs typeface="微软雅黑" panose="020B0503020204020204" charset="-122"/>
                        </a:rPr>
                        <a:t>pot</a:t>
                      </a:r>
                      <a:endParaRPr sz="1450">
                        <a:latin typeface="微软雅黑" panose="020B0503020204020204" charset="-122"/>
                        <a:cs typeface="微软雅黑" panose="020B0503020204020204" charset="-122"/>
                      </a:endParaRPr>
                    </a:p>
                  </a:txBody>
                  <a:tcPr marL="0" marR="0" marT="86995"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r>
              <a:tr h="798576">
                <a:tc>
                  <a:txBody>
                    <a:bodyPr/>
                    <a:lstStyle/>
                    <a:p>
                      <a:pPr>
                        <a:lnSpc>
                          <a:spcPct val="100000"/>
                        </a:lnSpc>
                      </a:pPr>
                      <a:endParaRPr sz="1200">
                        <a:latin typeface="Times New Roman" panose="02020603050405020304"/>
                        <a:cs typeface="Times New Roman" panose="02020603050405020304"/>
                      </a:endParaRPr>
                    </a:p>
                    <a:p>
                      <a:pPr>
                        <a:lnSpc>
                          <a:spcPct val="100000"/>
                        </a:lnSpc>
                      </a:pPr>
                      <a:endParaRPr sz="1050">
                        <a:latin typeface="Times New Roman" panose="02020603050405020304"/>
                        <a:cs typeface="Times New Roman" panose="02020603050405020304"/>
                      </a:endParaRPr>
                    </a:p>
                    <a:p>
                      <a:pPr marL="68580">
                        <a:lnSpc>
                          <a:spcPct val="100000"/>
                        </a:lnSpc>
                        <a:spcBef>
                          <a:spcPts val="5"/>
                        </a:spcBef>
                      </a:pPr>
                      <a:r>
                        <a:rPr sz="900" dirty="0">
                          <a:solidFill>
                            <a:srgbClr val="FFFFFF"/>
                          </a:solidFill>
                          <a:latin typeface="微软雅黑" panose="020B0503020204020204" charset="-122"/>
                          <a:cs typeface="微软雅黑" panose="020B0503020204020204" charset="-122"/>
                        </a:rPr>
                        <a:t>Solder pot</a:t>
                      </a:r>
                      <a:r>
                        <a:rPr sz="900" spc="-6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features</a:t>
                      </a:r>
                      <a:endParaRPr sz="900">
                        <a:latin typeface="微软雅黑" panose="020B0503020204020204" charset="-122"/>
                        <a:cs typeface="微软雅黑" panose="020B0503020204020204" charset="-122"/>
                      </a:endParaRPr>
                    </a:p>
                  </a:txBody>
                  <a:tcPr marL="0" marR="0" marT="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gn="just">
                        <a:lnSpc>
                          <a:spcPct val="100000"/>
                        </a:lnSpc>
                        <a:spcBef>
                          <a:spcPts val="250"/>
                        </a:spcBef>
                      </a:pPr>
                      <a:r>
                        <a:rPr sz="900" spc="-5" dirty="0">
                          <a:latin typeface="微软雅黑" panose="020B0503020204020204" charset="-122"/>
                          <a:cs typeface="微软雅黑" panose="020B0503020204020204" charset="-122"/>
                        </a:rPr>
                        <a:t>Wetting </a:t>
                      </a:r>
                      <a:r>
                        <a:rPr sz="900" dirty="0">
                          <a:latin typeface="微软雅黑" panose="020B0503020204020204" charset="-122"/>
                          <a:cs typeface="微软雅黑" panose="020B0503020204020204" charset="-122"/>
                        </a:rPr>
                        <a:t>nozzles </a:t>
                      </a:r>
                      <a:r>
                        <a:rPr sz="900" spc="-5" dirty="0">
                          <a:latin typeface="微软雅黑" panose="020B0503020204020204" charset="-122"/>
                          <a:cs typeface="微软雅黑" panose="020B0503020204020204" charset="-122"/>
                        </a:rPr>
                        <a:t>with special structure </a:t>
                      </a:r>
                      <a:r>
                        <a:rPr sz="900" dirty="0">
                          <a:latin typeface="微软雅黑" panose="020B0503020204020204" charset="-122"/>
                          <a:cs typeface="微软雅黑" panose="020B0503020204020204" charset="-122"/>
                        </a:rPr>
                        <a:t>(50-400mm), </a:t>
                      </a:r>
                      <a:r>
                        <a:rPr sz="900" spc="-5" dirty="0">
                          <a:latin typeface="微软雅黑" panose="020B0503020204020204" charset="-122"/>
                          <a:cs typeface="微软雅黑" panose="020B0503020204020204" charset="-122"/>
                        </a:rPr>
                        <a:t>flat wave </a:t>
                      </a:r>
                      <a:r>
                        <a:rPr sz="900" dirty="0">
                          <a:latin typeface="微软雅黑" panose="020B0503020204020204" charset="-122"/>
                          <a:cs typeface="微软雅黑" panose="020B0503020204020204" charset="-122"/>
                        </a:rPr>
                        <a:t>design, </a:t>
                      </a:r>
                      <a:r>
                        <a:rPr sz="900" spc="-5" dirty="0">
                          <a:latin typeface="微软雅黑" panose="020B0503020204020204" charset="-122"/>
                          <a:cs typeface="微软雅黑" panose="020B0503020204020204" charset="-122"/>
                        </a:rPr>
                        <a:t>and </a:t>
                      </a:r>
                      <a:r>
                        <a:rPr sz="900" dirty="0">
                          <a:latin typeface="微软雅黑" panose="020B0503020204020204" charset="-122"/>
                          <a:cs typeface="微软雅黑" panose="020B0503020204020204" charset="-122"/>
                        </a:rPr>
                        <a:t>tin</a:t>
                      </a:r>
                      <a:r>
                        <a:rPr sz="900" spc="200" dirty="0">
                          <a:latin typeface="微软雅黑" panose="020B0503020204020204" charset="-122"/>
                          <a:cs typeface="微软雅黑" panose="020B0503020204020204" charset="-122"/>
                        </a:rPr>
                        <a:t> </a:t>
                      </a:r>
                      <a:r>
                        <a:rPr sz="900" spc="-5" dirty="0">
                          <a:latin typeface="微软雅黑" panose="020B0503020204020204" charset="-122"/>
                          <a:cs typeface="微软雅黑" panose="020B0503020204020204" charset="-122"/>
                        </a:rPr>
                        <a:t>feeding</a:t>
                      </a:r>
                      <a:endParaRPr sz="900">
                        <a:latin typeface="微软雅黑" panose="020B0503020204020204" charset="-122"/>
                        <a:cs typeface="微软雅黑" panose="020B0503020204020204" charset="-122"/>
                      </a:endParaRPr>
                    </a:p>
                    <a:p>
                      <a:pPr marL="68580" marR="34925" algn="just">
                        <a:lnSpc>
                          <a:spcPct val="144000"/>
                        </a:lnSpc>
                      </a:pPr>
                      <a:r>
                        <a:rPr sz="900" spc="-5" dirty="0">
                          <a:latin typeface="微软雅黑" panose="020B0503020204020204" charset="-122"/>
                          <a:cs typeface="微软雅黑" panose="020B0503020204020204" charset="-122"/>
                        </a:rPr>
                        <a:t>method </a:t>
                      </a:r>
                      <a:r>
                        <a:rPr sz="900" dirty="0">
                          <a:latin typeface="微软雅黑" panose="020B0503020204020204" charset="-122"/>
                          <a:cs typeface="微软雅黑" panose="020B0503020204020204" charset="-122"/>
                        </a:rPr>
                        <a:t>is </a:t>
                      </a:r>
                      <a:r>
                        <a:rPr sz="900" spc="-5" dirty="0">
                          <a:latin typeface="微软雅黑" panose="020B0503020204020204" charset="-122"/>
                          <a:cs typeface="微软雅黑" panose="020B0503020204020204" charset="-122"/>
                        </a:rPr>
                        <a:t>bottom feeding method, which can reduce the oxidation of solder joints, and the  oxide slag will automatically </a:t>
                      </a:r>
                      <a:r>
                        <a:rPr sz="900" spc="-10" dirty="0">
                          <a:latin typeface="微软雅黑" panose="020B0503020204020204" charset="-122"/>
                          <a:cs typeface="微软雅黑" panose="020B0503020204020204" charset="-122"/>
                        </a:rPr>
                        <a:t>gather, </a:t>
                      </a:r>
                      <a:r>
                        <a:rPr sz="900" spc="-5" dirty="0">
                          <a:latin typeface="微软雅黑" panose="020B0503020204020204" charset="-122"/>
                          <a:cs typeface="微软雅黑" panose="020B0503020204020204" charset="-122"/>
                        </a:rPr>
                        <a:t>which </a:t>
                      </a:r>
                      <a:r>
                        <a:rPr sz="900" dirty="0">
                          <a:latin typeface="微软雅黑" panose="020B0503020204020204" charset="-122"/>
                          <a:cs typeface="微软雅黑" panose="020B0503020204020204" charset="-122"/>
                        </a:rPr>
                        <a:t>is </a:t>
                      </a:r>
                      <a:r>
                        <a:rPr sz="900" spc="-5" dirty="0">
                          <a:latin typeface="微软雅黑" panose="020B0503020204020204" charset="-122"/>
                          <a:cs typeface="微软雅黑" panose="020B0503020204020204" charset="-122"/>
                        </a:rPr>
                        <a:t>convenient </a:t>
                      </a:r>
                      <a:r>
                        <a:rPr sz="900" dirty="0">
                          <a:latin typeface="微软雅黑" panose="020B0503020204020204" charset="-122"/>
                          <a:cs typeface="微软雅黑" panose="020B0503020204020204" charset="-122"/>
                        </a:rPr>
                        <a:t>for </a:t>
                      </a:r>
                      <a:r>
                        <a:rPr sz="900" spc="-5" dirty="0">
                          <a:latin typeface="微软雅黑" panose="020B0503020204020204" charset="-122"/>
                          <a:cs typeface="微软雅黑" panose="020B0503020204020204" charset="-122"/>
                        </a:rPr>
                        <a:t>maintenance, and </a:t>
                      </a:r>
                      <a:r>
                        <a:rPr sz="900" dirty="0">
                          <a:latin typeface="微软雅黑" panose="020B0503020204020204" charset="-122"/>
                          <a:cs typeface="微软雅黑" panose="020B0503020204020204" charset="-122"/>
                        </a:rPr>
                        <a:t>does </a:t>
                      </a:r>
                      <a:r>
                        <a:rPr sz="900" spc="-5" dirty="0">
                          <a:latin typeface="微软雅黑" panose="020B0503020204020204" charset="-122"/>
                          <a:cs typeface="微软雅黑" panose="020B0503020204020204" charset="-122"/>
                        </a:rPr>
                        <a:t>not  produce floating </a:t>
                      </a:r>
                      <a:r>
                        <a:rPr sz="900" dirty="0">
                          <a:latin typeface="微软雅黑" panose="020B0503020204020204" charset="-122"/>
                          <a:cs typeface="微软雅黑" panose="020B0503020204020204" charset="-122"/>
                        </a:rPr>
                        <a:t>tin </a:t>
                      </a:r>
                      <a:r>
                        <a:rPr sz="900" spc="-5" dirty="0">
                          <a:latin typeface="微软雅黑" panose="020B0503020204020204" charset="-122"/>
                          <a:cs typeface="微软雅黑" panose="020B0503020204020204" charset="-122"/>
                        </a:rPr>
                        <a:t>slag black</a:t>
                      </a:r>
                      <a:r>
                        <a:rPr sz="900" spc="-10" dirty="0">
                          <a:latin typeface="微软雅黑" panose="020B0503020204020204" charset="-122"/>
                          <a:cs typeface="微软雅黑" panose="020B0503020204020204" charset="-122"/>
                        </a:rPr>
                        <a:t> </a:t>
                      </a:r>
                      <a:r>
                        <a:rPr sz="900" spc="-15" dirty="0">
                          <a:latin typeface="微软雅黑" panose="020B0503020204020204" charset="-122"/>
                          <a:cs typeface="微软雅黑" panose="020B0503020204020204" charset="-122"/>
                        </a:rPr>
                        <a:t>powder.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Low</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oxidization</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design</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High quality solder </a:t>
                      </a:r>
                      <a:r>
                        <a:rPr sz="900" dirty="0">
                          <a:solidFill>
                            <a:srgbClr val="232323"/>
                          </a:solidFill>
                          <a:latin typeface="Arial" panose="020B0604020202020204"/>
                          <a:cs typeface="Arial" panose="020B0604020202020204"/>
                        </a:rPr>
                        <a:t>pot, the heat is </a:t>
                      </a:r>
                      <a:r>
                        <a:rPr sz="900" spc="-5" dirty="0">
                          <a:solidFill>
                            <a:srgbClr val="232323"/>
                          </a:solidFill>
                          <a:latin typeface="Arial" panose="020B0604020202020204"/>
                          <a:cs typeface="Arial" panose="020B0604020202020204"/>
                        </a:rPr>
                        <a:t>very steady. Adopts liquid solder </a:t>
                      </a:r>
                      <a:r>
                        <a:rPr sz="900" dirty="0">
                          <a:solidFill>
                            <a:srgbClr val="232323"/>
                          </a:solidFill>
                          <a:latin typeface="Arial" panose="020B0604020202020204"/>
                          <a:cs typeface="Arial" panose="020B0604020202020204"/>
                        </a:rPr>
                        <a:t>flow </a:t>
                      </a:r>
                      <a:r>
                        <a:rPr sz="900" spc="-5" dirty="0">
                          <a:solidFill>
                            <a:srgbClr val="232323"/>
                          </a:solidFill>
                          <a:latin typeface="Arial" panose="020B0604020202020204"/>
                          <a:cs typeface="Arial" panose="020B0604020202020204"/>
                        </a:rPr>
                        <a:t>design, reduce </a:t>
                      </a:r>
                      <a:r>
                        <a:rPr sz="900" dirty="0">
                          <a:solidFill>
                            <a:srgbClr val="232323"/>
                          </a:solidFill>
                          <a:latin typeface="Arial" panose="020B0604020202020204"/>
                          <a:cs typeface="Arial" panose="020B0604020202020204"/>
                        </a:rPr>
                        <a:t>the</a:t>
                      </a:r>
                      <a:r>
                        <a:rPr sz="900" spc="3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impact</a:t>
                      </a:r>
                      <a:endParaRPr sz="900">
                        <a:latin typeface="Arial" panose="020B0604020202020204"/>
                        <a:cs typeface="Arial" panose="020B0604020202020204"/>
                      </a:endParaRPr>
                    </a:p>
                    <a:p>
                      <a:pPr marL="68580">
                        <a:lnSpc>
                          <a:spcPct val="100000"/>
                        </a:lnSpc>
                        <a:spcBef>
                          <a:spcPts val="480"/>
                        </a:spcBef>
                      </a:pPr>
                      <a:r>
                        <a:rPr sz="900" spc="-5" dirty="0">
                          <a:solidFill>
                            <a:srgbClr val="232323"/>
                          </a:solidFill>
                          <a:latin typeface="Arial" panose="020B0604020202020204"/>
                          <a:cs typeface="Arial" panose="020B0604020202020204"/>
                        </a:rPr>
                        <a:t>oxidization, especially </a:t>
                      </a:r>
                      <a:r>
                        <a:rPr sz="900" dirty="0">
                          <a:solidFill>
                            <a:srgbClr val="232323"/>
                          </a:solidFill>
                          <a:latin typeface="Arial" panose="020B0604020202020204"/>
                          <a:cs typeface="Arial" panose="020B0604020202020204"/>
                        </a:rPr>
                        <a:t>for </a:t>
                      </a:r>
                      <a:r>
                        <a:rPr sz="900" spc="-5" dirty="0">
                          <a:solidFill>
                            <a:srgbClr val="232323"/>
                          </a:solidFill>
                          <a:latin typeface="Arial" panose="020B0604020202020204"/>
                          <a:cs typeface="Arial" panose="020B0604020202020204"/>
                        </a:rPr>
                        <a:t>small</a:t>
                      </a:r>
                      <a:r>
                        <a:rPr sz="900" spc="-2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PCB.</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Economical</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running</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a:lnSpc>
                          <a:spcPct val="100000"/>
                        </a:lnSpc>
                        <a:spcBef>
                          <a:spcPts val="30"/>
                        </a:spcBef>
                      </a:pPr>
                      <a:endParaRPr sz="850">
                        <a:latin typeface="Times New Roman" panose="02020603050405020304"/>
                        <a:cs typeface="Times New Roman" panose="02020603050405020304"/>
                      </a:endParaRPr>
                    </a:p>
                    <a:p>
                      <a:pPr marL="68580">
                        <a:lnSpc>
                          <a:spcPct val="100000"/>
                        </a:lnSpc>
                      </a:pPr>
                      <a:r>
                        <a:rPr sz="900" dirty="0">
                          <a:solidFill>
                            <a:srgbClr val="232323"/>
                          </a:solidFill>
                          <a:latin typeface="Arial" panose="020B0604020202020204"/>
                          <a:cs typeface="Arial" panose="020B0604020202020204"/>
                        </a:rPr>
                        <a:t>Reduce the </a:t>
                      </a:r>
                      <a:r>
                        <a:rPr sz="900" spc="-5" dirty="0">
                          <a:solidFill>
                            <a:srgbClr val="232323"/>
                          </a:solidFill>
                          <a:latin typeface="Arial" panose="020B0604020202020204"/>
                          <a:cs typeface="Arial" panose="020B0604020202020204"/>
                        </a:rPr>
                        <a:t>power</a:t>
                      </a:r>
                      <a:r>
                        <a:rPr sz="900" spc="-3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consumption</a:t>
                      </a:r>
                      <a:endParaRPr sz="900">
                        <a:latin typeface="Arial" panose="020B0604020202020204"/>
                        <a:cs typeface="Arial" panose="020B0604020202020204"/>
                      </a:endParaRPr>
                    </a:p>
                  </a:txBody>
                  <a:tcPr marL="0" marR="0" marT="381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5739">
                <a:tc>
                  <a:txBody>
                    <a:bodyPr/>
                    <a:lstStyle/>
                    <a:p>
                      <a:pPr marL="68580">
                        <a:lnSpc>
                          <a:spcPct val="100000"/>
                        </a:lnSpc>
                        <a:spcBef>
                          <a:spcPts val="250"/>
                        </a:spcBef>
                      </a:pPr>
                      <a:r>
                        <a:rPr sz="900" spc="-5" dirty="0">
                          <a:solidFill>
                            <a:srgbClr val="FFFFFF"/>
                          </a:solidFill>
                          <a:latin typeface="微软雅黑" panose="020B0503020204020204" charset="-122"/>
                          <a:cs typeface="微软雅黑" panose="020B0503020204020204" charset="-122"/>
                        </a:rPr>
                        <a:t>Moving</a:t>
                      </a:r>
                      <a:r>
                        <a:rPr sz="900" spc="-15"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method</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25"/>
                        </a:spcBef>
                      </a:pPr>
                      <a:r>
                        <a:rPr sz="900" spc="-5" dirty="0">
                          <a:solidFill>
                            <a:srgbClr val="232323"/>
                          </a:solidFill>
                          <a:latin typeface="Arial" panose="020B0604020202020204"/>
                          <a:cs typeface="Arial" panose="020B0604020202020204"/>
                        </a:rPr>
                        <a:t>Motorized</a:t>
                      </a:r>
                      <a:endParaRPr sz="900">
                        <a:latin typeface="Arial" panose="020B0604020202020204"/>
                        <a:cs typeface="Arial" panose="020B0604020202020204"/>
                      </a:endParaRPr>
                    </a:p>
                  </a:txBody>
                  <a:tcPr marL="0" marR="0" marT="2857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6">
                <a:tc>
                  <a:txBody>
                    <a:bodyPr/>
                    <a:lstStyle/>
                    <a:p>
                      <a:pPr marL="68580">
                        <a:lnSpc>
                          <a:spcPct val="100000"/>
                        </a:lnSpc>
                        <a:spcBef>
                          <a:spcPts val="240"/>
                        </a:spcBef>
                      </a:pPr>
                      <a:r>
                        <a:rPr sz="900" spc="-15" dirty="0">
                          <a:solidFill>
                            <a:srgbClr val="FFFFFF"/>
                          </a:solidFill>
                          <a:latin typeface="微软雅黑" panose="020B0503020204020204" charset="-122"/>
                          <a:cs typeface="微软雅黑" panose="020B0503020204020204" charset="-122"/>
                        </a:rPr>
                        <a:t>Wave</a:t>
                      </a:r>
                      <a:r>
                        <a:rPr sz="900" spc="-20" dirty="0">
                          <a:solidFill>
                            <a:srgbClr val="FFFFFF"/>
                          </a:solidFill>
                          <a:latin typeface="微软雅黑" panose="020B0503020204020204" charset="-122"/>
                          <a:cs typeface="微软雅黑" panose="020B0503020204020204" charset="-122"/>
                        </a:rPr>
                        <a:t> </a:t>
                      </a:r>
                      <a:r>
                        <a:rPr sz="900" spc="-5" dirty="0">
                          <a:solidFill>
                            <a:srgbClr val="FFFFFF"/>
                          </a:solidFill>
                          <a:latin typeface="微软雅黑" panose="020B0503020204020204" charset="-122"/>
                          <a:cs typeface="微软雅黑" panose="020B0503020204020204" charset="-122"/>
                        </a:rPr>
                        <a:t>adjustable</a:t>
                      </a:r>
                      <a:endParaRPr sz="900">
                        <a:latin typeface="微软雅黑" panose="020B0503020204020204" charset="-122"/>
                        <a:cs typeface="微软雅黑" panose="020B0503020204020204" charset="-122"/>
                      </a:endParaRPr>
                    </a:p>
                    <a:p>
                      <a:pPr marL="68580">
                        <a:lnSpc>
                          <a:spcPct val="100000"/>
                        </a:lnSpc>
                        <a:spcBef>
                          <a:spcPts val="480"/>
                        </a:spcBef>
                      </a:pPr>
                      <a:r>
                        <a:rPr sz="900" spc="-5" dirty="0">
                          <a:solidFill>
                            <a:srgbClr val="FFFFFF"/>
                          </a:solidFill>
                          <a:latin typeface="微软雅黑" panose="020B0503020204020204" charset="-122"/>
                          <a:cs typeface="微软雅黑" panose="020B0503020204020204" charset="-122"/>
                        </a:rPr>
                        <a:t>height</a:t>
                      </a:r>
                      <a:endParaRPr sz="900">
                        <a:latin typeface="微软雅黑" panose="020B0503020204020204" charset="-122"/>
                        <a:cs typeface="微软雅黑" panose="020B0503020204020204" charset="-122"/>
                      </a:endParaRPr>
                    </a:p>
                  </a:txBody>
                  <a:tcPr marL="0" marR="0" marT="30480"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1020"/>
                        </a:spcBef>
                      </a:pPr>
                      <a:r>
                        <a:rPr sz="900" spc="-5" dirty="0">
                          <a:latin typeface="微软雅黑" panose="020B0503020204020204" charset="-122"/>
                          <a:cs typeface="微软雅黑" panose="020B0503020204020204" charset="-122"/>
                        </a:rPr>
                        <a:t>0-18mm</a:t>
                      </a:r>
                      <a:endParaRPr sz="900">
                        <a:latin typeface="微软雅黑" panose="020B0503020204020204" charset="-122"/>
                        <a:cs typeface="微软雅黑" panose="020B0503020204020204" charset="-122"/>
                      </a:endParaRPr>
                    </a:p>
                  </a:txBody>
                  <a:tcPr marL="0" marR="0" marT="129539" marB="0">
                    <a:lnL w="6350">
                      <a:solidFill>
                        <a:srgbClr val="000000"/>
                      </a:solidFill>
                      <a:prstDash val="solid"/>
                    </a:lnL>
                    <a:lnR w="6350">
                      <a:solidFill>
                        <a:srgbClr val="000000"/>
                      </a:solidFill>
                      <a:prstDash val="solid"/>
                    </a:lnR>
                    <a:lnT w="6350">
                      <a:solidFill>
                        <a:srgbClr val="8DB3E1"/>
                      </a:solidFill>
                      <a:prstDash val="solid"/>
                    </a:lnT>
                    <a:lnB w="6350">
                      <a:solidFill>
                        <a:srgbClr val="8DB3E1"/>
                      </a:solidFill>
                      <a:prstDash val="solid"/>
                    </a:lnB>
                  </a:tcPr>
                </a:tc>
              </a:tr>
              <a:tr h="204215">
                <a:tc>
                  <a:txBody>
                    <a:bodyPr/>
                    <a:lstStyle/>
                    <a:p>
                      <a:pPr marL="68580">
                        <a:lnSpc>
                          <a:spcPct val="100000"/>
                        </a:lnSpc>
                        <a:spcBef>
                          <a:spcPts val="250"/>
                        </a:spcBef>
                      </a:pPr>
                      <a:r>
                        <a:rPr sz="900" spc="-15" dirty="0">
                          <a:solidFill>
                            <a:srgbClr val="FFFFFF"/>
                          </a:solidFill>
                          <a:latin typeface="微软雅黑" panose="020B0503020204020204" charset="-122"/>
                          <a:cs typeface="微软雅黑" panose="020B0503020204020204" charset="-122"/>
                        </a:rPr>
                        <a:t>Wave </a:t>
                      </a:r>
                      <a:r>
                        <a:rPr sz="900" spc="-5" dirty="0">
                          <a:solidFill>
                            <a:srgbClr val="FFFFFF"/>
                          </a:solidFill>
                          <a:latin typeface="微软雅黑" panose="020B0503020204020204" charset="-122"/>
                          <a:cs typeface="微软雅黑" panose="020B0503020204020204" charset="-122"/>
                        </a:rPr>
                        <a:t>motor</a:t>
                      </a:r>
                      <a:endParaRPr sz="900">
                        <a:latin typeface="微软雅黑" panose="020B0503020204020204" charset="-122"/>
                        <a:cs typeface="微软雅黑" panose="020B0503020204020204"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TCG motor </a:t>
                      </a:r>
                      <a:r>
                        <a:rPr sz="900" dirty="0">
                          <a:solidFill>
                            <a:srgbClr val="232323"/>
                          </a:solidFill>
                          <a:latin typeface="Arial" panose="020B0604020202020204"/>
                          <a:cs typeface="Arial" panose="020B0604020202020204"/>
                        </a:rPr>
                        <a:t>from </a:t>
                      </a:r>
                      <a:r>
                        <a:rPr sz="900" spc="-5" dirty="0">
                          <a:solidFill>
                            <a:srgbClr val="232323"/>
                          </a:solidFill>
                          <a:latin typeface="Arial" panose="020B0604020202020204"/>
                          <a:cs typeface="Arial" panose="020B0604020202020204"/>
                        </a:rPr>
                        <a:t>Taiwan</a:t>
                      </a:r>
                      <a:r>
                        <a:rPr sz="900" spc="-5" dirty="0">
                          <a:solidFill>
                            <a:srgbClr val="232323"/>
                          </a:solidFill>
                          <a:latin typeface="宋体" panose="02010600030101010101" pitchFamily="2" charset="-122"/>
                          <a:cs typeface="宋体" panose="02010600030101010101" pitchFamily="2" charset="-122"/>
                        </a:rPr>
                        <a:t>，</a:t>
                      </a:r>
                      <a:r>
                        <a:rPr sz="900" spc="-5" dirty="0">
                          <a:solidFill>
                            <a:srgbClr val="232323"/>
                          </a:solidFill>
                          <a:latin typeface="Arial" panose="020B0604020202020204"/>
                          <a:cs typeface="Arial" panose="020B0604020202020204"/>
                        </a:rPr>
                        <a:t>adjust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wave height with frequency conversion.</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48056">
                <a:tc>
                  <a:txBody>
                    <a:bodyPr/>
                    <a:lstStyle/>
                    <a:p>
                      <a:pPr>
                        <a:lnSpc>
                          <a:spcPct val="100000"/>
                        </a:lnSpc>
                      </a:pPr>
                      <a:endParaRPr sz="1050">
                        <a:latin typeface="Times New Roman" panose="02020603050405020304"/>
                        <a:cs typeface="Times New Roman" panose="02020603050405020304"/>
                      </a:endParaRPr>
                    </a:p>
                    <a:p>
                      <a:pPr marL="68580">
                        <a:lnSpc>
                          <a:spcPct val="100000"/>
                        </a:lnSpc>
                        <a:spcBef>
                          <a:spcPts val="5"/>
                        </a:spcBef>
                      </a:pPr>
                      <a:r>
                        <a:rPr sz="900" spc="-5" dirty="0">
                          <a:solidFill>
                            <a:srgbClr val="FFFFFF"/>
                          </a:solidFill>
                          <a:latin typeface="微软雅黑" panose="020B0503020204020204" charset="-122"/>
                          <a:cs typeface="微软雅黑" panose="020B0503020204020204" charset="-122"/>
                        </a:rPr>
                        <a:t>Preheating </a:t>
                      </a:r>
                      <a:r>
                        <a:rPr sz="900" dirty="0">
                          <a:solidFill>
                            <a:srgbClr val="FFFFFF"/>
                          </a:solidFill>
                          <a:latin typeface="微软雅黑" panose="020B0503020204020204" charset="-122"/>
                          <a:cs typeface="微软雅黑" panose="020B0503020204020204" charset="-122"/>
                        </a:rPr>
                        <a:t>parts</a:t>
                      </a:r>
                      <a:endParaRPr sz="900">
                        <a:latin typeface="微软雅黑" panose="020B0503020204020204" charset="-122"/>
                        <a:cs typeface="微软雅黑" panose="020B0503020204020204" charset="-122"/>
                      </a:endParaRPr>
                    </a:p>
                  </a:txBody>
                  <a:tcPr marL="0" marR="0" marT="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a:lnSpc>
                          <a:spcPct val="100000"/>
                        </a:lnSpc>
                        <a:spcBef>
                          <a:spcPts val="35"/>
                        </a:spcBef>
                      </a:pPr>
                      <a:endParaRPr sz="1000">
                        <a:latin typeface="Times New Roman" panose="02020603050405020304"/>
                        <a:cs typeface="Times New Roman" panose="02020603050405020304"/>
                      </a:endParaRPr>
                    </a:p>
                    <a:p>
                      <a:pPr marL="68580">
                        <a:lnSpc>
                          <a:spcPct val="100000"/>
                        </a:lnSpc>
                      </a:pPr>
                      <a:r>
                        <a:rPr sz="900" spc="-5" dirty="0">
                          <a:solidFill>
                            <a:srgbClr val="232323"/>
                          </a:solidFill>
                          <a:latin typeface="Arial" panose="020B0604020202020204"/>
                          <a:cs typeface="Arial" panose="020B0604020202020204"/>
                        </a:rPr>
                        <a:t>Adopts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stainless steel heaters </a:t>
                      </a:r>
                      <a:r>
                        <a:rPr sz="900" dirty="0">
                          <a:solidFill>
                            <a:srgbClr val="232323"/>
                          </a:solidFill>
                          <a:latin typeface="Arial" panose="020B0604020202020204"/>
                          <a:cs typeface="Arial" panose="020B0604020202020204"/>
                        </a:rPr>
                        <a:t>from </a:t>
                      </a:r>
                      <a:r>
                        <a:rPr sz="900" spc="-5" dirty="0">
                          <a:solidFill>
                            <a:srgbClr val="232323"/>
                          </a:solidFill>
                          <a:latin typeface="Arial" panose="020B0604020202020204"/>
                          <a:cs typeface="Arial" panose="020B0604020202020204"/>
                        </a:rPr>
                        <a:t>Taiwan, with </a:t>
                      </a:r>
                      <a:r>
                        <a:rPr sz="900" dirty="0">
                          <a:solidFill>
                            <a:srgbClr val="232323"/>
                          </a:solidFill>
                          <a:latin typeface="Arial" panose="020B0604020202020204"/>
                          <a:cs typeface="Arial" panose="020B0604020202020204"/>
                        </a:rPr>
                        <a:t>long life and </a:t>
                      </a:r>
                      <a:r>
                        <a:rPr sz="900" spc="-5" dirty="0">
                          <a:solidFill>
                            <a:srgbClr val="232323"/>
                          </a:solidFill>
                          <a:latin typeface="Arial" panose="020B0604020202020204"/>
                          <a:cs typeface="Arial" panose="020B0604020202020204"/>
                        </a:rPr>
                        <a:t>power saving </a:t>
                      </a:r>
                      <a:r>
                        <a:rPr sz="900" dirty="0">
                          <a:solidFill>
                            <a:srgbClr val="232323"/>
                          </a:solidFill>
                          <a:latin typeface="Arial" panose="020B0604020202020204"/>
                          <a:cs typeface="Arial" panose="020B0604020202020204"/>
                        </a:rPr>
                        <a:t>up to 40%</a:t>
                      </a:r>
                      <a:r>
                        <a:rPr sz="900" spc="-3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daily.</a:t>
                      </a:r>
                      <a:endParaRPr sz="900">
                        <a:latin typeface="Arial" panose="020B0604020202020204"/>
                        <a:cs typeface="Arial" panose="020B0604020202020204"/>
                      </a:endParaRPr>
                    </a:p>
                  </a:txBody>
                  <a:tcPr marL="0" marR="0" marT="444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3859">
                <a:tc gridSpan="2">
                  <a:txBody>
                    <a:bodyPr/>
                    <a:lstStyle/>
                    <a:p>
                      <a:pPr marL="68580">
                        <a:lnSpc>
                          <a:spcPct val="100000"/>
                        </a:lnSpc>
                        <a:spcBef>
                          <a:spcPts val="685"/>
                        </a:spcBef>
                      </a:pPr>
                      <a:r>
                        <a:rPr sz="1450" b="1" i="1" u="sng" spc="-30" dirty="0">
                          <a:solidFill>
                            <a:srgbClr val="FFFFFF"/>
                          </a:solidFill>
                          <a:uFill>
                            <a:solidFill>
                              <a:srgbClr val="FFFFFF"/>
                            </a:solidFill>
                          </a:uFill>
                          <a:latin typeface="微软雅黑" panose="020B0503020204020204" charset="-122"/>
                          <a:cs typeface="微软雅黑" panose="020B0503020204020204" charset="-122"/>
                        </a:rPr>
                        <a:t>Cooling</a:t>
                      </a:r>
                      <a:endParaRPr sz="1450">
                        <a:latin typeface="微软雅黑" panose="020B0503020204020204" charset="-122"/>
                        <a:cs typeface="微软雅黑" panose="020B0503020204020204" charset="-122"/>
                      </a:endParaRPr>
                    </a:p>
                  </a:txBody>
                  <a:tcPr marL="0" marR="0" marT="8699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r>
              <a:tr h="400812">
                <a:tc>
                  <a:txBody>
                    <a:bodyPr/>
                    <a:lstStyle/>
                    <a:p>
                      <a:pPr>
                        <a:lnSpc>
                          <a:spcPct val="100000"/>
                        </a:lnSpc>
                        <a:spcBef>
                          <a:spcPts val="15"/>
                        </a:spcBef>
                      </a:pPr>
                      <a:endParaRPr sz="850">
                        <a:latin typeface="Times New Roman" panose="02020603050405020304"/>
                        <a:cs typeface="Times New Roman" panose="02020603050405020304"/>
                      </a:endParaRPr>
                    </a:p>
                    <a:p>
                      <a:pPr marL="68580">
                        <a:lnSpc>
                          <a:spcPct val="100000"/>
                        </a:lnSpc>
                      </a:pPr>
                      <a:r>
                        <a:rPr sz="900" spc="-5" dirty="0">
                          <a:solidFill>
                            <a:srgbClr val="232323"/>
                          </a:solidFill>
                          <a:latin typeface="Arial" panose="020B0604020202020204"/>
                          <a:cs typeface="Arial" panose="020B0604020202020204"/>
                        </a:rPr>
                        <a:t>Cooling</a:t>
                      </a:r>
                      <a:r>
                        <a:rPr sz="900" spc="-1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method</a:t>
                      </a:r>
                      <a:endParaRPr sz="900">
                        <a:latin typeface="Arial" panose="020B0604020202020204"/>
                        <a:cs typeface="Arial" panose="020B0604020202020204"/>
                      </a:endParaRPr>
                    </a:p>
                  </a:txBody>
                  <a:tcPr marL="0" marR="0" marT="19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5ADCD3"/>
                    </a:solidFill>
                  </a:tcPr>
                </a:tc>
                <a:tc>
                  <a:txBody>
                    <a:bodyPr/>
                    <a:lstStyle/>
                    <a:p>
                      <a:pPr>
                        <a:lnSpc>
                          <a:spcPct val="100000"/>
                        </a:lnSpc>
                        <a:spcBef>
                          <a:spcPts val="15"/>
                        </a:spcBef>
                      </a:pPr>
                      <a:endParaRPr sz="850">
                        <a:latin typeface="Times New Roman" panose="02020603050405020304"/>
                        <a:cs typeface="Times New Roman" panose="02020603050405020304"/>
                      </a:endParaRPr>
                    </a:p>
                    <a:p>
                      <a:pPr marL="68580">
                        <a:lnSpc>
                          <a:spcPct val="100000"/>
                        </a:lnSpc>
                      </a:pPr>
                      <a:r>
                        <a:rPr sz="900" spc="-5" dirty="0">
                          <a:solidFill>
                            <a:srgbClr val="232323"/>
                          </a:solidFill>
                          <a:latin typeface="Arial" panose="020B0604020202020204"/>
                          <a:cs typeface="Arial" panose="020B0604020202020204"/>
                        </a:rPr>
                        <a:t>Adopts </a:t>
                      </a:r>
                      <a:r>
                        <a:rPr sz="900" dirty="0">
                          <a:solidFill>
                            <a:srgbClr val="232323"/>
                          </a:solidFill>
                          <a:latin typeface="Arial" panose="020B0604020202020204"/>
                          <a:cs typeface="Arial" panose="020B0604020202020204"/>
                        </a:rPr>
                        <a:t>high </a:t>
                      </a:r>
                      <a:r>
                        <a:rPr sz="900" spc="-5" dirty="0">
                          <a:solidFill>
                            <a:srgbClr val="232323"/>
                          </a:solidFill>
                          <a:latin typeface="Arial" panose="020B0604020202020204"/>
                          <a:cs typeface="Arial" panose="020B0604020202020204"/>
                        </a:rPr>
                        <a:t>power centrifugal </a:t>
                      </a:r>
                      <a:r>
                        <a:rPr sz="900" dirty="0">
                          <a:solidFill>
                            <a:srgbClr val="232323"/>
                          </a:solidFill>
                          <a:latin typeface="Arial" panose="020B0604020202020204"/>
                          <a:cs typeface="Arial" panose="020B0604020202020204"/>
                        </a:rPr>
                        <a:t>fan, </a:t>
                      </a:r>
                      <a:r>
                        <a:rPr sz="900" spc="-5" dirty="0">
                          <a:solidFill>
                            <a:srgbClr val="232323"/>
                          </a:solidFill>
                          <a:latin typeface="Arial" panose="020B0604020202020204"/>
                          <a:cs typeface="Arial" panose="020B0604020202020204"/>
                        </a:rPr>
                        <a:t>reduce </a:t>
                      </a:r>
                      <a:r>
                        <a:rPr sz="900" dirty="0">
                          <a:solidFill>
                            <a:srgbClr val="232323"/>
                          </a:solidFill>
                          <a:latin typeface="Arial" panose="020B0604020202020204"/>
                          <a:cs typeface="Arial" panose="020B0604020202020204"/>
                        </a:rPr>
                        <a:t>the air </a:t>
                      </a:r>
                      <a:r>
                        <a:rPr sz="900" spc="-5" dirty="0">
                          <a:solidFill>
                            <a:srgbClr val="232323"/>
                          </a:solidFill>
                          <a:latin typeface="Arial" panose="020B0604020202020204"/>
                          <a:cs typeface="Arial" panose="020B0604020202020204"/>
                        </a:rPr>
                        <a:t>bubble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solder </a:t>
                      </a:r>
                      <a:r>
                        <a:rPr sz="900" dirty="0">
                          <a:solidFill>
                            <a:srgbClr val="232323"/>
                          </a:solidFill>
                          <a:latin typeface="Arial" panose="020B0604020202020204"/>
                          <a:cs typeface="Arial" panose="020B0604020202020204"/>
                        </a:rPr>
                        <a:t>pad</a:t>
                      </a:r>
                      <a:r>
                        <a:rPr sz="900" spc="-6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stripping</a:t>
                      </a:r>
                      <a:endParaRPr sz="900">
                        <a:latin typeface="Arial" panose="020B0604020202020204"/>
                        <a:cs typeface="Arial" panose="020B0604020202020204"/>
                      </a:endParaRPr>
                    </a:p>
                  </a:txBody>
                  <a:tcPr marL="0" marR="0" marT="19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402335">
                <a:tc gridSpan="2">
                  <a:txBody>
                    <a:bodyPr/>
                    <a:lstStyle/>
                    <a:p>
                      <a:pPr marL="68580">
                        <a:lnSpc>
                          <a:spcPct val="100000"/>
                        </a:lnSpc>
                        <a:spcBef>
                          <a:spcPts val="670"/>
                        </a:spcBef>
                      </a:pPr>
                      <a:r>
                        <a:rPr sz="1450" b="1" i="1" u="sng" spc="-35" dirty="0">
                          <a:solidFill>
                            <a:srgbClr val="FFFFFF"/>
                          </a:solidFill>
                          <a:uFill>
                            <a:solidFill>
                              <a:srgbClr val="FFFFFF"/>
                            </a:solidFill>
                          </a:uFill>
                          <a:latin typeface="微软雅黑" panose="020B0503020204020204" charset="-122"/>
                          <a:cs typeface="微软雅黑" panose="020B0503020204020204" charset="-122"/>
                        </a:rPr>
                        <a:t>Automatic </a:t>
                      </a:r>
                      <a:r>
                        <a:rPr sz="1450" b="1" i="1" u="sng" spc="-30" dirty="0">
                          <a:solidFill>
                            <a:srgbClr val="FFFFFF"/>
                          </a:solidFill>
                          <a:uFill>
                            <a:solidFill>
                              <a:srgbClr val="FFFFFF"/>
                            </a:solidFill>
                          </a:uFill>
                          <a:latin typeface="微软雅黑" panose="020B0503020204020204" charset="-122"/>
                          <a:cs typeface="微软雅黑" panose="020B0503020204020204" charset="-122"/>
                        </a:rPr>
                        <a:t>finger</a:t>
                      </a:r>
                      <a:r>
                        <a:rPr sz="1450" b="1" i="1" u="sng" spc="-20" dirty="0">
                          <a:solidFill>
                            <a:srgbClr val="FFFFFF"/>
                          </a:solidFill>
                          <a:uFill>
                            <a:solidFill>
                              <a:srgbClr val="FFFFFF"/>
                            </a:solidFill>
                          </a:uFill>
                          <a:latin typeface="微软雅黑" panose="020B0503020204020204" charset="-122"/>
                          <a:cs typeface="微软雅黑" panose="020B0503020204020204" charset="-122"/>
                        </a:rPr>
                        <a:t> </a:t>
                      </a:r>
                      <a:r>
                        <a:rPr sz="1450" b="1" i="1" u="sng" spc="-30" dirty="0">
                          <a:solidFill>
                            <a:srgbClr val="FFFFFF"/>
                          </a:solidFill>
                          <a:uFill>
                            <a:solidFill>
                              <a:srgbClr val="FFFFFF"/>
                            </a:solidFill>
                          </a:uFill>
                          <a:latin typeface="微软雅黑" panose="020B0503020204020204" charset="-122"/>
                          <a:cs typeface="微软雅黑" panose="020B0503020204020204" charset="-122"/>
                        </a:rPr>
                        <a:t>cleaning</a:t>
                      </a:r>
                      <a:endParaRPr sz="1450">
                        <a:latin typeface="微软雅黑" panose="020B0503020204020204" charset="-122"/>
                        <a:cs typeface="微软雅黑" panose="020B0503020204020204" charset="-122"/>
                      </a:endParaRPr>
                    </a:p>
                  </a:txBody>
                  <a:tcPr marL="0" marR="0" marT="8509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r>
              <a:tr h="204216">
                <a:tc gridSpan="2">
                  <a:txBody>
                    <a:bodyPr/>
                    <a:lstStyle/>
                    <a:p>
                      <a:pPr marL="68580">
                        <a:lnSpc>
                          <a:spcPct val="100000"/>
                        </a:lnSpc>
                        <a:spcBef>
                          <a:spcPts val="215"/>
                        </a:spcBef>
                      </a:pPr>
                      <a:r>
                        <a:rPr sz="900" spc="-5" dirty="0">
                          <a:solidFill>
                            <a:srgbClr val="232323"/>
                          </a:solidFill>
                          <a:latin typeface="Arial" panose="020B0604020202020204"/>
                          <a:cs typeface="Arial" panose="020B0604020202020204"/>
                        </a:rPr>
                        <a:t>Imported premium pump, </a:t>
                      </a:r>
                      <a:r>
                        <a:rPr sz="900" dirty="0">
                          <a:solidFill>
                            <a:srgbClr val="232323"/>
                          </a:solidFill>
                          <a:latin typeface="Arial" panose="020B0604020202020204"/>
                          <a:cs typeface="Arial" panose="020B0604020202020204"/>
                        </a:rPr>
                        <a:t>can </a:t>
                      </a:r>
                      <a:r>
                        <a:rPr sz="900" spc="-5" dirty="0">
                          <a:solidFill>
                            <a:srgbClr val="232323"/>
                          </a:solidFill>
                          <a:latin typeface="Arial" panose="020B0604020202020204"/>
                          <a:cs typeface="Arial" panose="020B0604020202020204"/>
                        </a:rPr>
                        <a:t>wash </a:t>
                      </a:r>
                      <a:r>
                        <a:rPr sz="900" dirty="0">
                          <a:solidFill>
                            <a:srgbClr val="232323"/>
                          </a:solidFill>
                          <a:latin typeface="Arial" panose="020B0604020202020204"/>
                          <a:cs typeface="Arial" panose="020B0604020202020204"/>
                        </a:rPr>
                        <a:t>the </a:t>
                      </a:r>
                      <a:r>
                        <a:rPr sz="900" spc="-5" dirty="0">
                          <a:solidFill>
                            <a:srgbClr val="232323"/>
                          </a:solidFill>
                          <a:latin typeface="Arial" panose="020B0604020202020204"/>
                          <a:cs typeface="Arial" panose="020B0604020202020204"/>
                        </a:rPr>
                        <a:t>fingers </a:t>
                      </a:r>
                      <a:r>
                        <a:rPr sz="900" dirty="0">
                          <a:solidFill>
                            <a:srgbClr val="232323"/>
                          </a:solidFill>
                          <a:latin typeface="Arial" panose="020B0604020202020204"/>
                          <a:cs typeface="Arial" panose="020B0604020202020204"/>
                        </a:rPr>
                        <a:t>from </a:t>
                      </a:r>
                      <a:r>
                        <a:rPr sz="900" spc="-5" dirty="0">
                          <a:solidFill>
                            <a:srgbClr val="232323"/>
                          </a:solidFill>
                          <a:latin typeface="Arial" panose="020B0604020202020204"/>
                          <a:cs typeface="Arial" panose="020B0604020202020204"/>
                        </a:rPr>
                        <a:t>both side. Propyl alcohol </a:t>
                      </a:r>
                      <a:r>
                        <a:rPr sz="900" dirty="0">
                          <a:solidFill>
                            <a:srgbClr val="232323"/>
                          </a:solidFill>
                          <a:latin typeface="Arial" panose="020B0604020202020204"/>
                          <a:cs typeface="Arial" panose="020B0604020202020204"/>
                        </a:rPr>
                        <a:t>to </a:t>
                      </a:r>
                      <a:r>
                        <a:rPr sz="900" spc="-5" dirty="0">
                          <a:solidFill>
                            <a:srgbClr val="232323"/>
                          </a:solidFill>
                          <a:latin typeface="Arial" panose="020B0604020202020204"/>
                          <a:cs typeface="Arial" panose="020B0604020202020204"/>
                        </a:rPr>
                        <a:t>clean </a:t>
                      </a:r>
                      <a:r>
                        <a:rPr sz="900" dirty="0">
                          <a:solidFill>
                            <a:srgbClr val="232323"/>
                          </a:solidFill>
                          <a:latin typeface="Arial" panose="020B0604020202020204"/>
                          <a:cs typeface="Arial" panose="020B0604020202020204"/>
                        </a:rPr>
                        <a:t>and can be</a:t>
                      </a:r>
                      <a:r>
                        <a:rPr sz="900" spc="-3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recycled.</a:t>
                      </a:r>
                      <a:endParaRPr sz="900">
                        <a:latin typeface="Arial" panose="020B0604020202020204"/>
                        <a:cs typeface="Arial" panose="020B0604020202020204"/>
                      </a:endParaRPr>
                    </a:p>
                  </a:txBody>
                  <a:tcPr marL="0" marR="0" marT="2730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r>
              <a:tr h="402336">
                <a:tc gridSpan="2">
                  <a:txBody>
                    <a:bodyPr/>
                    <a:lstStyle/>
                    <a:p>
                      <a:pPr marL="68580">
                        <a:lnSpc>
                          <a:spcPct val="100000"/>
                        </a:lnSpc>
                        <a:spcBef>
                          <a:spcPts val="685"/>
                        </a:spcBef>
                      </a:pPr>
                      <a:r>
                        <a:rPr sz="1450" b="1" i="1" u="sng" spc="-30" dirty="0">
                          <a:solidFill>
                            <a:srgbClr val="FFFFFF"/>
                          </a:solidFill>
                          <a:uFill>
                            <a:solidFill>
                              <a:srgbClr val="FFFFFF"/>
                            </a:solidFill>
                          </a:uFill>
                          <a:latin typeface="微软雅黑" panose="020B0503020204020204" charset="-122"/>
                          <a:cs typeface="微软雅黑" panose="020B0503020204020204" charset="-122"/>
                        </a:rPr>
                        <a:t>Control</a:t>
                      </a:r>
                      <a:r>
                        <a:rPr sz="1450" b="1" i="1" u="sng" spc="-40" dirty="0">
                          <a:solidFill>
                            <a:srgbClr val="FFFFFF"/>
                          </a:solidFill>
                          <a:uFill>
                            <a:solidFill>
                              <a:srgbClr val="FFFFFF"/>
                            </a:solidFill>
                          </a:uFill>
                          <a:latin typeface="微软雅黑" panose="020B0503020204020204" charset="-122"/>
                          <a:cs typeface="微软雅黑" panose="020B0503020204020204" charset="-122"/>
                        </a:rPr>
                        <a:t> </a:t>
                      </a:r>
                      <a:r>
                        <a:rPr sz="1450" b="1" i="1" u="sng" spc="-30" dirty="0">
                          <a:solidFill>
                            <a:srgbClr val="FFFFFF"/>
                          </a:solidFill>
                          <a:uFill>
                            <a:solidFill>
                              <a:srgbClr val="FFFFFF"/>
                            </a:solidFill>
                          </a:uFill>
                          <a:latin typeface="微软雅黑" panose="020B0503020204020204" charset="-122"/>
                          <a:cs typeface="微软雅黑" panose="020B0503020204020204" charset="-122"/>
                        </a:rPr>
                        <a:t>software</a:t>
                      </a:r>
                      <a:endParaRPr sz="1450">
                        <a:latin typeface="微软雅黑" panose="020B0503020204020204" charset="-122"/>
                        <a:cs typeface="微软雅黑" panose="020B0503020204020204" charset="-122"/>
                      </a:endParaRPr>
                    </a:p>
                  </a:txBody>
                  <a:tcPr marL="0" marR="0" marT="8699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solidFill>
                      <a:srgbClr val="A3A3A3"/>
                    </a:solidFill>
                  </a:tcPr>
                </a:tc>
                <a:tc hMerge="1">
                  <a:tcPr marL="0" marR="0" marT="0" marB="0"/>
                </a:tc>
              </a:tr>
              <a:tr h="400811">
                <a:tc gridSpan="2">
                  <a:txBody>
                    <a:bodyPr/>
                    <a:lstStyle/>
                    <a:p>
                      <a:pPr marL="182880">
                        <a:lnSpc>
                          <a:spcPct val="100000"/>
                        </a:lnSpc>
                        <a:spcBef>
                          <a:spcPts val="250"/>
                        </a:spcBef>
                      </a:pPr>
                      <a:r>
                        <a:rPr sz="900" spc="-5" dirty="0">
                          <a:solidFill>
                            <a:srgbClr val="232323"/>
                          </a:solidFill>
                          <a:latin typeface="Segoe UI Symbol" panose="020B0502040204020203"/>
                          <a:cs typeface="Segoe UI Symbol" panose="020B0502040204020203"/>
                        </a:rPr>
                        <a:t>★</a:t>
                      </a:r>
                      <a:r>
                        <a:rPr sz="900" spc="-5" dirty="0">
                          <a:solidFill>
                            <a:srgbClr val="232323"/>
                          </a:solidFill>
                          <a:latin typeface="Arial" panose="020B0604020202020204"/>
                          <a:cs typeface="Arial" panose="020B0604020202020204"/>
                        </a:rPr>
                        <a:t>Automatic</a:t>
                      </a:r>
                      <a:r>
                        <a:rPr sz="900" spc="-2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alarm</a:t>
                      </a:r>
                      <a:r>
                        <a:rPr sz="900" spc="-2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function</a:t>
                      </a:r>
                      <a:r>
                        <a:rPr sz="900" spc="-1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for</a:t>
                      </a:r>
                      <a:r>
                        <a:rPr sz="900" spc="-25" dirty="0">
                          <a:solidFill>
                            <a:srgbClr val="232323"/>
                          </a:solidFill>
                          <a:latin typeface="Arial" panose="020B0604020202020204"/>
                          <a:cs typeface="Arial" panose="020B0604020202020204"/>
                        </a:rPr>
                        <a:t> </a:t>
                      </a:r>
                      <a:r>
                        <a:rPr sz="900" spc="-20" dirty="0">
                          <a:solidFill>
                            <a:srgbClr val="232323"/>
                          </a:solidFill>
                          <a:latin typeface="Arial" panose="020B0604020202020204"/>
                          <a:cs typeface="Arial" panose="020B0604020202020204"/>
                        </a:rPr>
                        <a:t>failure:</a:t>
                      </a:r>
                      <a:r>
                        <a:rPr sz="900" spc="-20" dirty="0">
                          <a:solidFill>
                            <a:srgbClr val="232323"/>
                          </a:solidFill>
                          <a:latin typeface="宋体" panose="02010600030101010101" pitchFamily="2" charset="-122"/>
                          <a:cs typeface="宋体" panose="02010600030101010101" pitchFamily="2" charset="-122"/>
                        </a:rPr>
                        <a:t>：</a:t>
                      </a:r>
                      <a:r>
                        <a:rPr sz="900" spc="-20" dirty="0">
                          <a:solidFill>
                            <a:srgbClr val="232323"/>
                          </a:solidFill>
                          <a:latin typeface="Arial" panose="020B0604020202020204"/>
                          <a:cs typeface="Arial" panose="020B0604020202020204"/>
                        </a:rPr>
                        <a:t>thermocouple</a:t>
                      </a:r>
                      <a:r>
                        <a:rPr sz="900" spc="-30" dirty="0">
                          <a:solidFill>
                            <a:srgbClr val="232323"/>
                          </a:solidFill>
                          <a:latin typeface="Arial" panose="020B0604020202020204"/>
                          <a:cs typeface="Arial" panose="020B0604020202020204"/>
                        </a:rPr>
                        <a:t> </a:t>
                      </a:r>
                      <a:r>
                        <a:rPr sz="900" spc="-25" dirty="0">
                          <a:solidFill>
                            <a:srgbClr val="232323"/>
                          </a:solidFill>
                          <a:latin typeface="Arial" panose="020B0604020202020204"/>
                          <a:cs typeface="Arial" panose="020B0604020202020204"/>
                        </a:rPr>
                        <a:t>abnormal</a:t>
                      </a:r>
                      <a:r>
                        <a:rPr sz="900" spc="-25" dirty="0">
                          <a:solidFill>
                            <a:srgbClr val="232323"/>
                          </a:solidFill>
                          <a:latin typeface="宋体" panose="02010600030101010101" pitchFamily="2" charset="-122"/>
                          <a:cs typeface="宋体" panose="02010600030101010101" pitchFamily="2" charset="-122"/>
                        </a:rPr>
                        <a:t>，</a:t>
                      </a:r>
                      <a:r>
                        <a:rPr sz="900" spc="-25" dirty="0">
                          <a:solidFill>
                            <a:srgbClr val="232323"/>
                          </a:solidFill>
                          <a:latin typeface="Arial" panose="020B0604020202020204"/>
                          <a:cs typeface="Arial" panose="020B0604020202020204"/>
                        </a:rPr>
                        <a:t>temp.</a:t>
                      </a:r>
                      <a:r>
                        <a:rPr sz="900" spc="-3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too</a:t>
                      </a:r>
                      <a:r>
                        <a:rPr sz="900" spc="-3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high</a:t>
                      </a:r>
                      <a:r>
                        <a:rPr sz="900" spc="-3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or</a:t>
                      </a:r>
                      <a:r>
                        <a:rPr sz="900" spc="-2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too</a:t>
                      </a:r>
                      <a:r>
                        <a:rPr sz="900" spc="-30" dirty="0">
                          <a:solidFill>
                            <a:srgbClr val="232323"/>
                          </a:solidFill>
                          <a:latin typeface="Arial" panose="020B0604020202020204"/>
                          <a:cs typeface="Arial" panose="020B0604020202020204"/>
                        </a:rPr>
                        <a:t> </a:t>
                      </a:r>
                      <a:r>
                        <a:rPr sz="900" spc="-50" dirty="0">
                          <a:solidFill>
                            <a:srgbClr val="232323"/>
                          </a:solidFill>
                          <a:latin typeface="Arial" panose="020B0604020202020204"/>
                          <a:cs typeface="Arial" panose="020B0604020202020204"/>
                        </a:rPr>
                        <a:t>low</a:t>
                      </a:r>
                      <a:r>
                        <a:rPr sz="900" spc="-50" dirty="0">
                          <a:solidFill>
                            <a:srgbClr val="232323"/>
                          </a:solidFill>
                          <a:latin typeface="宋体" panose="02010600030101010101" pitchFamily="2" charset="-122"/>
                          <a:cs typeface="宋体" panose="02010600030101010101" pitchFamily="2" charset="-122"/>
                        </a:rPr>
                        <a:t>；</a:t>
                      </a:r>
                      <a:r>
                        <a:rPr sz="900" spc="-50" dirty="0">
                          <a:solidFill>
                            <a:srgbClr val="232323"/>
                          </a:solidFill>
                          <a:latin typeface="Arial" panose="020B0604020202020204"/>
                          <a:cs typeface="Arial" panose="020B0604020202020204"/>
                        </a:rPr>
                        <a:t>if</a:t>
                      </a:r>
                      <a:r>
                        <a:rPr sz="900" spc="-3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preheating</a:t>
                      </a:r>
                      <a:r>
                        <a:rPr sz="900" spc="-3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system</a:t>
                      </a:r>
                      <a:r>
                        <a:rPr sz="900" spc="-20"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or</a:t>
                      </a:r>
                      <a:r>
                        <a:rPr sz="900" spc="-30"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solder</a:t>
                      </a:r>
                      <a:endParaRPr sz="900">
                        <a:latin typeface="Arial" panose="020B0604020202020204"/>
                        <a:cs typeface="Arial" panose="020B0604020202020204"/>
                      </a:endParaRPr>
                    </a:p>
                    <a:p>
                      <a:pPr marL="182880">
                        <a:lnSpc>
                          <a:spcPct val="100000"/>
                        </a:lnSpc>
                        <a:spcBef>
                          <a:spcPts val="455"/>
                        </a:spcBef>
                      </a:pPr>
                      <a:r>
                        <a:rPr sz="900" dirty="0">
                          <a:solidFill>
                            <a:srgbClr val="232323"/>
                          </a:solidFill>
                          <a:latin typeface="Arial" panose="020B0604020202020204"/>
                          <a:cs typeface="Arial" panose="020B0604020202020204"/>
                        </a:rPr>
                        <a:t>pot is </a:t>
                      </a:r>
                      <a:r>
                        <a:rPr sz="900" spc="-5" dirty="0">
                          <a:solidFill>
                            <a:srgbClr val="232323"/>
                          </a:solidFill>
                          <a:latin typeface="Arial" panose="020B0604020202020204"/>
                          <a:cs typeface="Arial" panose="020B0604020202020204"/>
                        </a:rPr>
                        <a:t>abnormal,the </a:t>
                      </a:r>
                      <a:r>
                        <a:rPr sz="900" dirty="0">
                          <a:solidFill>
                            <a:srgbClr val="232323"/>
                          </a:solidFill>
                          <a:latin typeface="Arial" panose="020B0604020202020204"/>
                          <a:cs typeface="Arial" panose="020B0604020202020204"/>
                        </a:rPr>
                        <a:t>heating</a:t>
                      </a:r>
                      <a:r>
                        <a:rPr sz="900" spc="-45" dirty="0">
                          <a:solidFill>
                            <a:srgbClr val="232323"/>
                          </a:solidFill>
                          <a:latin typeface="Arial" panose="020B0604020202020204"/>
                          <a:cs typeface="Arial" panose="020B0604020202020204"/>
                        </a:rPr>
                        <a:t> </a:t>
                      </a:r>
                      <a:r>
                        <a:rPr sz="900" dirty="0">
                          <a:solidFill>
                            <a:srgbClr val="232323"/>
                          </a:solidFill>
                          <a:latin typeface="Arial" panose="020B0604020202020204"/>
                          <a:cs typeface="Arial" panose="020B0604020202020204"/>
                        </a:rPr>
                        <a:t>stops.</a:t>
                      </a:r>
                      <a:endParaRPr sz="900">
                        <a:latin typeface="Arial" panose="020B0604020202020204"/>
                        <a:cs typeface="Arial" panose="020B0604020202020204"/>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c hMerge="1">
                  <a:tcPr marL="0" marR="0" marT="0" marB="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0300" y="770763"/>
            <a:ext cx="5299710" cy="268605"/>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001F5F"/>
                </a:solidFill>
                <a:latin typeface="黑体" panose="02010609060101010101" charset="-122"/>
                <a:cs typeface="黑体" panose="02010609060101010101" charset="-122"/>
              </a:rPr>
              <a:t>Shenzhen</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Southern</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Machinery</a:t>
            </a:r>
            <a:r>
              <a:rPr sz="1600" spc="-14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Sales</a:t>
            </a:r>
            <a:r>
              <a:rPr sz="1600" spc="-145" dirty="0">
                <a:solidFill>
                  <a:srgbClr val="001F5F"/>
                </a:solidFill>
                <a:latin typeface="黑体" panose="02010609060101010101" charset="-122"/>
                <a:cs typeface="黑体" panose="02010609060101010101" charset="-122"/>
              </a:rPr>
              <a:t> </a:t>
            </a:r>
            <a:r>
              <a:rPr sz="1600" dirty="0">
                <a:solidFill>
                  <a:srgbClr val="001F5F"/>
                </a:solidFill>
                <a:latin typeface="黑体" panose="02010609060101010101" charset="-122"/>
                <a:cs typeface="黑体" panose="02010609060101010101" charset="-122"/>
              </a:rPr>
              <a:t>and</a:t>
            </a:r>
            <a:r>
              <a:rPr sz="1600" spc="-15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Service</a:t>
            </a:r>
            <a:r>
              <a:rPr sz="1600" spc="-125" dirty="0">
                <a:solidFill>
                  <a:srgbClr val="001F5F"/>
                </a:solidFill>
                <a:latin typeface="黑体" panose="02010609060101010101" charset="-122"/>
                <a:cs typeface="黑体" panose="02010609060101010101" charset="-122"/>
              </a:rPr>
              <a:t> </a:t>
            </a:r>
            <a:r>
              <a:rPr sz="1600" spc="-5" dirty="0">
                <a:solidFill>
                  <a:srgbClr val="001F5F"/>
                </a:solidFill>
                <a:latin typeface="黑体" panose="02010609060101010101" charset="-122"/>
                <a:cs typeface="黑体" panose="02010609060101010101" charset="-122"/>
              </a:rPr>
              <a:t>Co.,Ltd</a:t>
            </a:r>
            <a:endParaRPr sz="1600">
              <a:latin typeface="黑体" panose="02010609060101010101" charset="-122"/>
              <a:cs typeface="黑体" panose="02010609060101010101" charset="-122"/>
            </a:endParaRPr>
          </a:p>
        </p:txBody>
      </p:sp>
      <p:graphicFrame>
        <p:nvGraphicFramePr>
          <p:cNvPr id="3" name="object 3"/>
          <p:cNvGraphicFramePr>
            <a:graphicFrameLocks noGrp="1"/>
          </p:cNvGraphicFramePr>
          <p:nvPr/>
        </p:nvGraphicFramePr>
        <p:xfrm>
          <a:off x="720598" y="1059180"/>
          <a:ext cx="6315710" cy="612901"/>
        </p:xfrm>
        <a:graphic>
          <a:graphicData uri="http://schemas.openxmlformats.org/drawingml/2006/table">
            <a:tbl>
              <a:tblPr firstRow="1" bandRow="1">
                <a:tableStyleId>{2D5ABB26-0587-4C30-8999-92F81FD0307C}</a:tableStyleId>
              </a:tblPr>
              <a:tblGrid>
                <a:gridCol w="6315710"/>
              </a:tblGrid>
              <a:tr h="204470">
                <a:tc>
                  <a:txBody>
                    <a:bodyPr/>
                    <a:lstStyle/>
                    <a:p>
                      <a:pPr marL="68580">
                        <a:lnSpc>
                          <a:spcPct val="100000"/>
                        </a:lnSpc>
                        <a:spcBef>
                          <a:spcPts val="265"/>
                        </a:spcBef>
                      </a:pPr>
                      <a:r>
                        <a:rPr sz="900" spc="-5" dirty="0">
                          <a:solidFill>
                            <a:srgbClr val="232323"/>
                          </a:solidFill>
                          <a:latin typeface="Segoe UI Symbol" panose="020B0502040204020203"/>
                          <a:cs typeface="Segoe UI Symbol" panose="020B0502040204020203"/>
                        </a:rPr>
                        <a:t>★</a:t>
                      </a:r>
                      <a:r>
                        <a:rPr sz="900" spc="-5" dirty="0">
                          <a:solidFill>
                            <a:srgbClr val="232323"/>
                          </a:solidFill>
                          <a:latin typeface="Arial" panose="020B0604020202020204"/>
                          <a:cs typeface="Arial" panose="020B0604020202020204"/>
                        </a:rPr>
                        <a:t>Preheating temp., solder </a:t>
                      </a:r>
                      <a:r>
                        <a:rPr sz="900" dirty="0">
                          <a:solidFill>
                            <a:srgbClr val="232323"/>
                          </a:solidFill>
                          <a:latin typeface="Arial" panose="020B0604020202020204"/>
                          <a:cs typeface="Arial" panose="020B0604020202020204"/>
                        </a:rPr>
                        <a:t>pot </a:t>
                      </a:r>
                      <a:r>
                        <a:rPr sz="900" spc="-5" dirty="0">
                          <a:solidFill>
                            <a:srgbClr val="232323"/>
                          </a:solidFill>
                          <a:latin typeface="Arial" panose="020B0604020202020204"/>
                          <a:cs typeface="Arial" panose="020B0604020202020204"/>
                        </a:rPr>
                        <a:t>temp., conveyor speed, spraying </a:t>
                      </a:r>
                      <a:r>
                        <a:rPr sz="900" dirty="0">
                          <a:solidFill>
                            <a:srgbClr val="232323"/>
                          </a:solidFill>
                          <a:latin typeface="Arial" panose="020B0604020202020204"/>
                          <a:cs typeface="Arial" panose="020B0604020202020204"/>
                        </a:rPr>
                        <a:t>and </a:t>
                      </a:r>
                      <a:r>
                        <a:rPr sz="900" spc="-5" dirty="0">
                          <a:solidFill>
                            <a:srgbClr val="232323"/>
                          </a:solidFill>
                          <a:latin typeface="Arial" panose="020B0604020202020204"/>
                          <a:cs typeface="Arial" panose="020B0604020202020204"/>
                        </a:rPr>
                        <a:t>cooling </a:t>
                      </a:r>
                      <a:r>
                        <a:rPr sz="900" dirty="0">
                          <a:solidFill>
                            <a:srgbClr val="232323"/>
                          </a:solidFill>
                          <a:latin typeface="Arial" panose="020B0604020202020204"/>
                          <a:cs typeface="Arial" panose="020B0604020202020204"/>
                        </a:rPr>
                        <a:t>can be </a:t>
                      </a:r>
                      <a:r>
                        <a:rPr sz="900" spc="-5" dirty="0">
                          <a:solidFill>
                            <a:srgbClr val="232323"/>
                          </a:solidFill>
                          <a:latin typeface="Arial" panose="020B0604020202020204"/>
                          <a:cs typeface="Arial" panose="020B0604020202020204"/>
                        </a:rPr>
                        <a:t>controlled</a:t>
                      </a:r>
                      <a:r>
                        <a:rPr sz="900" spc="-1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separately.</a:t>
                      </a:r>
                      <a:endParaRPr sz="900">
                        <a:latin typeface="Arial" panose="020B0604020202020204"/>
                        <a:cs typeface="Arial" panose="020B0604020202020204"/>
                      </a:endParaRPr>
                    </a:p>
                  </a:txBody>
                  <a:tcPr marL="0" marR="0" marT="33655"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5">
                <a:tc>
                  <a:txBody>
                    <a:bodyPr/>
                    <a:lstStyle/>
                    <a:p>
                      <a:pPr marL="68580">
                        <a:lnSpc>
                          <a:spcPct val="100000"/>
                        </a:lnSpc>
                        <a:spcBef>
                          <a:spcPts val="250"/>
                        </a:spcBef>
                      </a:pPr>
                      <a:r>
                        <a:rPr sz="900" spc="-5" dirty="0">
                          <a:solidFill>
                            <a:srgbClr val="232323"/>
                          </a:solidFill>
                          <a:latin typeface="Segoe UI Symbol" panose="020B0502040204020203"/>
                          <a:cs typeface="Segoe UI Symbol" panose="020B0502040204020203"/>
                        </a:rPr>
                        <a:t>★</a:t>
                      </a:r>
                      <a:r>
                        <a:rPr sz="900" spc="-5" dirty="0">
                          <a:solidFill>
                            <a:srgbClr val="232323"/>
                          </a:solidFill>
                          <a:latin typeface="Arial" panose="020B0604020202020204"/>
                          <a:cs typeface="Arial" panose="020B0604020202020204"/>
                        </a:rPr>
                        <a:t>One week automatic power on/off setting </a:t>
                      </a:r>
                      <a:r>
                        <a:rPr sz="900" dirty="0">
                          <a:solidFill>
                            <a:srgbClr val="232323"/>
                          </a:solidFill>
                          <a:latin typeface="宋体" panose="02010600030101010101" pitchFamily="2" charset="-122"/>
                          <a:cs typeface="宋体" panose="02010600030101010101" pitchFamily="2" charset="-122"/>
                        </a:rPr>
                        <a:t>（</a:t>
                      </a:r>
                      <a:r>
                        <a:rPr sz="900" dirty="0">
                          <a:solidFill>
                            <a:srgbClr val="232323"/>
                          </a:solidFill>
                          <a:latin typeface="Arial" panose="020B0604020202020204"/>
                          <a:cs typeface="Arial" panose="020B0604020202020204"/>
                        </a:rPr>
                        <a:t>three </a:t>
                      </a:r>
                      <a:r>
                        <a:rPr sz="900" spc="-5" dirty="0">
                          <a:solidFill>
                            <a:srgbClr val="232323"/>
                          </a:solidFill>
                          <a:latin typeface="Arial" panose="020B0604020202020204"/>
                          <a:cs typeface="Arial" panose="020B0604020202020204"/>
                        </a:rPr>
                        <a:t>times </a:t>
                      </a:r>
                      <a:r>
                        <a:rPr sz="900" dirty="0">
                          <a:solidFill>
                            <a:srgbClr val="232323"/>
                          </a:solidFill>
                          <a:latin typeface="Arial" panose="020B0604020202020204"/>
                          <a:cs typeface="Arial" panose="020B0604020202020204"/>
                        </a:rPr>
                        <a:t>one</a:t>
                      </a:r>
                      <a:r>
                        <a:rPr sz="900" spc="-5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day</a:t>
                      </a:r>
                      <a:r>
                        <a:rPr sz="900" spc="-5" dirty="0">
                          <a:solidFill>
                            <a:srgbClr val="232323"/>
                          </a:solidFill>
                          <a:latin typeface="宋体" panose="02010600030101010101" pitchFamily="2" charset="-122"/>
                          <a:cs typeface="宋体" panose="02010600030101010101" pitchFamily="2" charset="-122"/>
                        </a:rPr>
                        <a:t>）</a:t>
                      </a:r>
                      <a:endParaRPr sz="900">
                        <a:latin typeface="宋体" panose="02010600030101010101" pitchFamily="2" charset="-122"/>
                        <a:cs typeface="宋体" panose="02010600030101010101" pitchFamily="2" charset="-122"/>
                      </a:endParaRPr>
                    </a:p>
                  </a:txBody>
                  <a:tcPr marL="0" marR="0" marT="3175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r h="204216">
                <a:tc>
                  <a:txBody>
                    <a:bodyPr/>
                    <a:lstStyle/>
                    <a:p>
                      <a:pPr marL="68580">
                        <a:lnSpc>
                          <a:spcPct val="100000"/>
                        </a:lnSpc>
                        <a:spcBef>
                          <a:spcPts val="260"/>
                        </a:spcBef>
                      </a:pPr>
                      <a:r>
                        <a:rPr sz="900" spc="-5" dirty="0">
                          <a:solidFill>
                            <a:srgbClr val="232323"/>
                          </a:solidFill>
                          <a:latin typeface="Segoe UI Symbol" panose="020B0502040204020203"/>
                          <a:cs typeface="Segoe UI Symbol" panose="020B0502040204020203"/>
                        </a:rPr>
                        <a:t>★</a:t>
                      </a:r>
                      <a:r>
                        <a:rPr sz="900" spc="-5" dirty="0">
                          <a:solidFill>
                            <a:srgbClr val="232323"/>
                          </a:solidFill>
                          <a:latin typeface="Arial" panose="020B0604020202020204"/>
                          <a:cs typeface="Arial" panose="020B0604020202020204"/>
                        </a:rPr>
                        <a:t>The emergency stop </a:t>
                      </a:r>
                      <a:r>
                        <a:rPr sz="900" dirty="0">
                          <a:solidFill>
                            <a:srgbClr val="232323"/>
                          </a:solidFill>
                          <a:latin typeface="Arial" panose="020B0604020202020204"/>
                          <a:cs typeface="Arial" panose="020B0604020202020204"/>
                        </a:rPr>
                        <a:t>are in front, rear of the </a:t>
                      </a:r>
                      <a:r>
                        <a:rPr sz="900" spc="-5" dirty="0">
                          <a:solidFill>
                            <a:srgbClr val="232323"/>
                          </a:solidFill>
                          <a:latin typeface="Arial" panose="020B0604020202020204"/>
                          <a:cs typeface="Arial" panose="020B0604020202020204"/>
                        </a:rPr>
                        <a:t>machine, press </a:t>
                      </a:r>
                      <a:r>
                        <a:rPr sz="900" dirty="0">
                          <a:solidFill>
                            <a:srgbClr val="232323"/>
                          </a:solidFill>
                          <a:latin typeface="Arial" panose="020B0604020202020204"/>
                          <a:cs typeface="Arial" panose="020B0604020202020204"/>
                        </a:rPr>
                        <a:t>them in case of any</a:t>
                      </a:r>
                      <a:r>
                        <a:rPr sz="900" spc="-65" dirty="0">
                          <a:solidFill>
                            <a:srgbClr val="232323"/>
                          </a:solidFill>
                          <a:latin typeface="Arial" panose="020B0604020202020204"/>
                          <a:cs typeface="Arial" panose="020B0604020202020204"/>
                        </a:rPr>
                        <a:t> </a:t>
                      </a:r>
                      <a:r>
                        <a:rPr sz="900" spc="-5" dirty="0">
                          <a:solidFill>
                            <a:srgbClr val="232323"/>
                          </a:solidFill>
                          <a:latin typeface="Arial" panose="020B0604020202020204"/>
                          <a:cs typeface="Arial" panose="020B0604020202020204"/>
                        </a:rPr>
                        <a:t>emergency.</a:t>
                      </a:r>
                      <a:endParaRPr sz="900">
                        <a:latin typeface="Arial" panose="020B0604020202020204"/>
                        <a:cs typeface="Arial" panose="020B0604020202020204"/>
                      </a:endParaRPr>
                    </a:p>
                  </a:txBody>
                  <a:tcPr marL="0" marR="0" marT="33020" marB="0">
                    <a:lnL w="6350">
                      <a:solidFill>
                        <a:srgbClr val="8DB3E1"/>
                      </a:solidFill>
                      <a:prstDash val="solid"/>
                    </a:lnL>
                    <a:lnR w="6350">
                      <a:solidFill>
                        <a:srgbClr val="8DB3E1"/>
                      </a:solidFill>
                      <a:prstDash val="solid"/>
                    </a:lnR>
                    <a:lnT w="6350">
                      <a:solidFill>
                        <a:srgbClr val="8DB3E1"/>
                      </a:solidFill>
                      <a:prstDash val="solid"/>
                    </a:lnT>
                    <a:lnB w="6350">
                      <a:solidFill>
                        <a:srgbClr val="8DB3E1"/>
                      </a:solidFill>
                      <a:prstDash val="solid"/>
                    </a:lnB>
                  </a:tcPr>
                </a:tc>
              </a:tr>
            </a:tbl>
          </a:graphicData>
        </a:graphic>
      </p:graphicFrame>
      <p:pic>
        <p:nvPicPr>
          <p:cNvPr id="5" name="图片 4"/>
          <p:cNvPicPr>
            <a:picLocks noChangeAspect="1"/>
          </p:cNvPicPr>
          <p:nvPr/>
        </p:nvPicPr>
        <p:blipFill>
          <a:blip r:embed="rId1"/>
          <a:stretch>
            <a:fillRect/>
          </a:stretch>
        </p:blipFill>
        <p:spPr>
          <a:xfrm>
            <a:off x="349250" y="3517900"/>
            <a:ext cx="2947035" cy="5240020"/>
          </a:xfrm>
          <a:prstGeom prst="rect">
            <a:avLst/>
          </a:prstGeom>
        </p:spPr>
      </p:pic>
      <p:sp>
        <p:nvSpPr>
          <p:cNvPr id="6" name="文本框 5"/>
          <p:cNvSpPr txBox="1"/>
          <p:nvPr/>
        </p:nvSpPr>
        <p:spPr>
          <a:xfrm>
            <a:off x="3549650" y="3441700"/>
            <a:ext cx="3338195" cy="4399915"/>
          </a:xfrm>
          <a:prstGeom prst="rect">
            <a:avLst/>
          </a:prstGeom>
          <a:noFill/>
        </p:spPr>
        <p:txBody>
          <a:bodyPr wrap="square" rtlCol="0">
            <a:spAutoFit/>
          </a:bodyPr>
          <a:p>
            <a:r>
              <a:rPr lang="zh-CN" altLang="en-US" sz="2800"/>
              <a:t>The chassis adopts 120x60X5 double-layer superimposed welding to avoid various machine failures caused by the deformation of the frame chassis during the long-term use of the machine.</a:t>
            </a:r>
            <a:endParaRPr lang="zh-CN" altLang="en-US" sz="2800"/>
          </a:p>
        </p:txBody>
      </p:sp>
      <p:sp>
        <p:nvSpPr>
          <p:cNvPr id="8" name="文本框 7"/>
          <p:cNvSpPr txBox="1"/>
          <p:nvPr/>
        </p:nvSpPr>
        <p:spPr>
          <a:xfrm>
            <a:off x="1797050" y="2298700"/>
            <a:ext cx="4543425" cy="829945"/>
          </a:xfrm>
          <a:prstGeom prst="rect">
            <a:avLst/>
          </a:prstGeom>
          <a:noFill/>
        </p:spPr>
        <p:txBody>
          <a:bodyPr wrap="square" rtlCol="0">
            <a:spAutoFit/>
          </a:bodyPr>
          <a:p>
            <a:r>
              <a:rPr lang="zh-CN" altLang="en-US" sz="4800" b="1" i="1">
                <a:solidFill>
                  <a:schemeClr val="tx1"/>
                </a:solidFill>
                <a:effectLst>
                  <a:outerShdw blurRad="38100" dist="19050" dir="2700000" algn="tl" rotWithShape="0">
                    <a:schemeClr val="dk1">
                      <a:alpha val="40000"/>
                    </a:schemeClr>
                  </a:outerShdw>
                </a:effectLst>
                <a:sym typeface="+mn-ea"/>
              </a:rPr>
              <a:t>chassis</a:t>
            </a:r>
            <a:r>
              <a:rPr lang="en-US" altLang="zh-CN" sz="4800" b="1" i="1">
                <a:solidFill>
                  <a:schemeClr val="tx1"/>
                </a:solidFill>
                <a:effectLst>
                  <a:outerShdw blurRad="38100" dist="19050" dir="2700000" algn="tl" rotWithShape="0">
                    <a:schemeClr val="dk1">
                      <a:alpha val="40000"/>
                    </a:schemeClr>
                  </a:outerShdw>
                </a:effectLst>
                <a:sym typeface="+mn-ea"/>
              </a:rPr>
              <a:t> design</a:t>
            </a:r>
            <a:endParaRPr lang="en-US" altLang="zh-CN" sz="4800" b="1" i="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4"/>
          </p:nvPr>
        </p:nvSpPr>
        <p:spPr>
          <a:xfrm>
            <a:off x="501650" y="7937500"/>
            <a:ext cx="6544945" cy="2493010"/>
          </a:xfrm>
        </p:spPr>
        <p:txBody>
          <a:bodyPr wrap="square"/>
          <a:p>
            <a:r>
              <a:rPr lang="zh-CN" altLang="en-US"/>
              <a:t>The preheating zone adopts  4 full hot air </a:t>
            </a:r>
            <a:r>
              <a:rPr lang="en-US" altLang="zh-CN"/>
              <a:t>zones.</a:t>
            </a:r>
            <a:r>
              <a:rPr lang="zh-CN" altLang="en-US"/>
              <a:t> Other companies generally use 1-stage infrared and 2-stage hot air, totaling 3 stages. The activity of the flux is similar to that of reflow soldering, and a preheating curve is required. Insufficient, the flux activity is not enough, the pass rate is seriously reduced, the repair welding is increased, the labor cost is increased, and the quality is affected. Stainless steel parts, on the other hand, last many years longer than the cold plate dusting process, and there is no risk of paint peeling and rusting.</a:t>
            </a:r>
            <a:endParaRPr lang="zh-CN" altLang="en-US"/>
          </a:p>
        </p:txBody>
      </p:sp>
      <p:pic>
        <p:nvPicPr>
          <p:cNvPr id="4" name="图片 3"/>
          <p:cNvPicPr>
            <a:picLocks noChangeAspect="1"/>
          </p:cNvPicPr>
          <p:nvPr/>
        </p:nvPicPr>
        <p:blipFill>
          <a:blip r:embed="rId1"/>
          <a:stretch>
            <a:fillRect/>
          </a:stretch>
        </p:blipFill>
        <p:spPr>
          <a:xfrm>
            <a:off x="1568450" y="2374900"/>
            <a:ext cx="3907790" cy="5211445"/>
          </a:xfrm>
          <a:prstGeom prst="rect">
            <a:avLst/>
          </a:prstGeom>
        </p:spPr>
      </p:pic>
      <p:sp>
        <p:nvSpPr>
          <p:cNvPr id="8" name="文本框 7"/>
          <p:cNvSpPr txBox="1"/>
          <p:nvPr/>
        </p:nvSpPr>
        <p:spPr>
          <a:xfrm>
            <a:off x="1187450" y="1193800"/>
            <a:ext cx="5011420" cy="829945"/>
          </a:xfrm>
          <a:prstGeom prst="rect">
            <a:avLst/>
          </a:prstGeom>
          <a:noFill/>
        </p:spPr>
        <p:txBody>
          <a:bodyPr wrap="square" rtlCol="0">
            <a:spAutoFit/>
          </a:bodyPr>
          <a:p>
            <a:r>
              <a:rPr sz="4800" b="1" i="1">
                <a:solidFill>
                  <a:schemeClr val="tx1"/>
                </a:solidFill>
                <a:effectLst>
                  <a:outerShdw blurRad="38100" dist="19050" dir="2700000" algn="tl" rotWithShape="0">
                    <a:schemeClr val="dk1">
                      <a:alpha val="40000"/>
                    </a:schemeClr>
                  </a:outerShdw>
                </a:effectLst>
                <a:sym typeface="+mn-ea"/>
              </a:rPr>
              <a:t>4 full hot air zones</a:t>
            </a:r>
            <a:endParaRPr sz="4800" b="1" i="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4"/>
          </p:nvPr>
        </p:nvSpPr>
        <p:spPr>
          <a:xfrm>
            <a:off x="730250" y="7937500"/>
            <a:ext cx="5508625" cy="2215515"/>
          </a:xfrm>
        </p:spPr>
        <p:txBody>
          <a:bodyPr wrap="square"/>
          <a:p>
            <a:r>
              <a:rPr lang="zh-CN" altLang="en-US" sz="2400"/>
              <a:t>The main track of the preheating zone is made of 120x60x5 dewatering precision cast steel, which is not deformed or shaken. But at present, most companies use only 80X40X4 precision cast steel in order to save costs.</a:t>
            </a:r>
            <a:endParaRPr lang="zh-CN" altLang="en-US" sz="2400"/>
          </a:p>
        </p:txBody>
      </p:sp>
      <p:pic>
        <p:nvPicPr>
          <p:cNvPr id="4" name="图片 3"/>
          <p:cNvPicPr>
            <a:picLocks noChangeAspect="1"/>
          </p:cNvPicPr>
          <p:nvPr/>
        </p:nvPicPr>
        <p:blipFill>
          <a:blip r:embed="rId1"/>
          <a:stretch>
            <a:fillRect/>
          </a:stretch>
        </p:blipFill>
        <p:spPr>
          <a:xfrm>
            <a:off x="1873250" y="2374900"/>
            <a:ext cx="2916555" cy="5186680"/>
          </a:xfrm>
          <a:prstGeom prst="rect">
            <a:avLst/>
          </a:prstGeom>
        </p:spPr>
      </p:pic>
      <p:sp>
        <p:nvSpPr>
          <p:cNvPr id="6" name="文本框 5"/>
          <p:cNvSpPr txBox="1"/>
          <p:nvPr/>
        </p:nvSpPr>
        <p:spPr>
          <a:xfrm>
            <a:off x="1339850" y="698500"/>
            <a:ext cx="6134735" cy="2122805"/>
          </a:xfrm>
          <a:prstGeom prst="rect">
            <a:avLst/>
          </a:prstGeom>
          <a:noFill/>
        </p:spPr>
        <p:txBody>
          <a:bodyPr wrap="square" rtlCol="0" anchor="t">
            <a:spAutoFit/>
          </a:bodyPr>
          <a:p>
            <a:pPr algn="l">
              <a:buClrTx/>
              <a:buSzTx/>
              <a:buFontTx/>
            </a:pPr>
            <a:r>
              <a:rPr lang="en-US" sz="4400" b="1" i="1">
                <a:effectLst>
                  <a:outerShdw blurRad="38100" dist="19050" dir="2700000" algn="tl" rotWithShape="0">
                    <a:schemeClr val="dk1">
                      <a:alpha val="40000"/>
                    </a:schemeClr>
                  </a:outerShdw>
                </a:effectLst>
                <a:sym typeface="+mn-ea"/>
              </a:rPr>
              <a:t>D</a:t>
            </a:r>
            <a:r>
              <a:rPr sz="4400" b="1" i="1">
                <a:effectLst>
                  <a:outerShdw blurRad="38100" dist="19050" dir="2700000" algn="tl" rotWithShape="0">
                    <a:schemeClr val="dk1">
                      <a:alpha val="40000"/>
                    </a:schemeClr>
                  </a:outerShdw>
                </a:effectLst>
                <a:sym typeface="+mn-ea"/>
              </a:rPr>
              <a:t>ewatering precision cast steel</a:t>
            </a:r>
            <a:endParaRPr sz="4400" b="1" i="1">
              <a:effectLst>
                <a:outerShdw blurRad="38100" dist="19050" dir="2700000" algn="tl" rotWithShape="0">
                  <a:schemeClr val="dk1">
                    <a:alpha val="40000"/>
                  </a:schemeClr>
                </a:outerShdw>
              </a:effectLst>
            </a:endParaRPr>
          </a:p>
          <a:p>
            <a:pPr algn="l">
              <a:buClrTx/>
              <a:buSzTx/>
              <a:buFontTx/>
            </a:pPr>
            <a:endParaRPr sz="4400" b="1" i="1">
              <a:effectLst>
                <a:outerShdw blurRad="38100" dist="19050" dir="2700000" algn="tl" rotWithShape="0">
                  <a:schemeClr val="dk1">
                    <a:alpha val="40000"/>
                  </a:scheme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778250" y="2527300"/>
            <a:ext cx="3174365" cy="5643880"/>
          </a:xfrm>
          <a:prstGeom prst="rect">
            <a:avLst/>
          </a:prstGeom>
        </p:spPr>
      </p:pic>
      <p:sp>
        <p:nvSpPr>
          <p:cNvPr id="5" name="文本框 4"/>
          <p:cNvSpPr txBox="1"/>
          <p:nvPr/>
        </p:nvSpPr>
        <p:spPr>
          <a:xfrm>
            <a:off x="654050" y="2603500"/>
            <a:ext cx="2914650" cy="4892675"/>
          </a:xfrm>
          <a:prstGeom prst="rect">
            <a:avLst/>
          </a:prstGeom>
          <a:noFill/>
        </p:spPr>
        <p:txBody>
          <a:bodyPr wrap="square" rtlCol="0">
            <a:spAutoFit/>
          </a:bodyPr>
          <a:p>
            <a:r>
              <a:rPr lang="zh-CN" altLang="en-US" sz="2400"/>
              <a:t>The transport guide rails are made of the first-quality Shenzhen Huajiari 7 series profiles of aluminum profiles. The SMS350 uses carbon steel chains to slide on the steel bars, which are not easy to wear and increase the service life and stability of the machine.</a:t>
            </a:r>
            <a:endParaRPr lang="zh-CN" altLang="en-US" sz="2400"/>
          </a:p>
        </p:txBody>
      </p:sp>
      <p:sp>
        <p:nvSpPr>
          <p:cNvPr id="6" name="文本框 5"/>
          <p:cNvSpPr txBox="1"/>
          <p:nvPr/>
        </p:nvSpPr>
        <p:spPr>
          <a:xfrm>
            <a:off x="2025650" y="1460500"/>
            <a:ext cx="4792345" cy="768350"/>
          </a:xfrm>
          <a:prstGeom prst="rect">
            <a:avLst/>
          </a:prstGeom>
          <a:noFill/>
        </p:spPr>
        <p:txBody>
          <a:bodyPr wrap="square" rtlCol="0">
            <a:spAutoFit/>
          </a:bodyPr>
          <a:p>
            <a:pPr algn="l">
              <a:buClrTx/>
              <a:buSzTx/>
              <a:buFontTx/>
            </a:pPr>
            <a:r>
              <a:rPr lang="en-US" sz="4400" b="1" i="1">
                <a:effectLst>
                  <a:outerShdw blurRad="38100" dist="19050" dir="2700000" algn="tl" rotWithShape="0">
                    <a:schemeClr val="dk1">
                      <a:alpha val="40000"/>
                    </a:schemeClr>
                  </a:outerShdw>
                </a:effectLst>
              </a:rPr>
              <a:t>Rail material</a:t>
            </a:r>
            <a:endParaRPr lang="en-US" sz="4400" b="1" i="1">
              <a:effectLst>
                <a:outerShdw blurRad="38100" dist="19050" dir="2700000" algn="tl" rotWithShape="0">
                  <a:schemeClr val="dk1">
                    <a:alpha val="40000"/>
                  </a:scheme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25450" y="2603500"/>
            <a:ext cx="3066415" cy="4088765"/>
          </a:xfrm>
          <a:prstGeom prst="rect">
            <a:avLst/>
          </a:prstGeom>
        </p:spPr>
      </p:pic>
      <p:pic>
        <p:nvPicPr>
          <p:cNvPr id="5" name="图片 4"/>
          <p:cNvPicPr>
            <a:picLocks noChangeAspect="1"/>
          </p:cNvPicPr>
          <p:nvPr/>
        </p:nvPicPr>
        <p:blipFill>
          <a:blip r:embed="rId2"/>
          <a:stretch>
            <a:fillRect/>
          </a:stretch>
        </p:blipFill>
        <p:spPr>
          <a:xfrm>
            <a:off x="3702050" y="2603500"/>
            <a:ext cx="3295650" cy="4088765"/>
          </a:xfrm>
          <a:prstGeom prst="rect">
            <a:avLst/>
          </a:prstGeom>
        </p:spPr>
      </p:pic>
      <p:sp>
        <p:nvSpPr>
          <p:cNvPr id="3" name="文本框 2"/>
          <p:cNvSpPr txBox="1"/>
          <p:nvPr/>
        </p:nvSpPr>
        <p:spPr>
          <a:xfrm>
            <a:off x="349250" y="7556500"/>
            <a:ext cx="6804025" cy="1198880"/>
          </a:xfrm>
          <a:prstGeom prst="rect">
            <a:avLst/>
          </a:prstGeom>
          <a:noFill/>
        </p:spPr>
        <p:txBody>
          <a:bodyPr wrap="square" rtlCol="0">
            <a:spAutoFit/>
          </a:bodyPr>
          <a:p>
            <a:r>
              <a:rPr lang="zh-CN" altLang="en-US"/>
              <a:t>The preheating cover adopts an all-stainless steel structure, three layers of thermal insulation cotton, and the heat sink is interrupted between the hot and cold, which saves electricity and keeps heat, so as to achieve energy saving and environmental protection.</a:t>
            </a:r>
            <a:endParaRPr lang="zh-CN" altLang="en-US"/>
          </a:p>
        </p:txBody>
      </p:sp>
      <p:sp>
        <p:nvSpPr>
          <p:cNvPr id="6" name="文本框 5"/>
          <p:cNvSpPr txBox="1"/>
          <p:nvPr/>
        </p:nvSpPr>
        <p:spPr>
          <a:xfrm>
            <a:off x="2102485" y="698500"/>
            <a:ext cx="4660265" cy="1445260"/>
          </a:xfrm>
          <a:prstGeom prst="rect">
            <a:avLst/>
          </a:prstGeom>
          <a:noFill/>
        </p:spPr>
        <p:txBody>
          <a:bodyPr wrap="square" rtlCol="0">
            <a:spAutoFit/>
          </a:bodyPr>
          <a:p>
            <a:pPr algn="l">
              <a:buClrTx/>
              <a:buSzTx/>
              <a:buFontTx/>
            </a:pPr>
            <a:r>
              <a:rPr lang="en-US" sz="4400" b="1" i="1">
                <a:effectLst>
                  <a:outerShdw blurRad="38100" dist="19050" dir="2700000" algn="tl" rotWithShape="0">
                    <a:schemeClr val="dk1">
                      <a:alpha val="40000"/>
                    </a:schemeClr>
                  </a:outerShdw>
                </a:effectLst>
              </a:rPr>
              <a:t>Stainless steel preheat cover</a:t>
            </a:r>
            <a:endParaRPr lang="en-US" sz="4400" b="1" i="1">
              <a:effectLst>
                <a:outerShdw blurRad="38100" dist="19050" dir="2700000" algn="tl" rotWithShape="0">
                  <a:schemeClr val="dk1">
                    <a:alpha val="40000"/>
                  </a:scheme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35050" y="2374900"/>
            <a:ext cx="6247765" cy="2306955"/>
          </a:xfrm>
          <a:prstGeom prst="rect">
            <a:avLst/>
          </a:prstGeom>
          <a:noFill/>
        </p:spPr>
        <p:txBody>
          <a:bodyPr wrap="square" rtlCol="0">
            <a:spAutoFit/>
          </a:bodyPr>
          <a:p>
            <a:r>
              <a:rPr lang="zh-CN" altLang="en-US"/>
              <a:t>The anti-oxidation sleeve of the tin furnace adopts the nut convenient disassembly type, because usually if the motor is stuck, it takes 4 to 6 hours to clean the tin furnace, resulting in shutdown, and if the motor of the anti-oxidation sleeve is stuck, it only takes 10 minutes to complete the process. A stuck oxide sleeve is an ever-present fault in wave soldering. It may not be equipped, but it produces oxidized waste every day, which is not recyclable.</a:t>
            </a:r>
            <a:endParaRPr lang="zh-CN" altLang="en-US"/>
          </a:p>
        </p:txBody>
      </p:sp>
      <p:pic>
        <p:nvPicPr>
          <p:cNvPr id="5" name="图片 4"/>
          <p:cNvPicPr>
            <a:picLocks noChangeAspect="1"/>
          </p:cNvPicPr>
          <p:nvPr/>
        </p:nvPicPr>
        <p:blipFill>
          <a:blip r:embed="rId1"/>
          <a:stretch>
            <a:fillRect/>
          </a:stretch>
        </p:blipFill>
        <p:spPr>
          <a:xfrm>
            <a:off x="1187450" y="5118100"/>
            <a:ext cx="2199640" cy="2933700"/>
          </a:xfrm>
          <a:prstGeom prst="rect">
            <a:avLst/>
          </a:prstGeom>
        </p:spPr>
      </p:pic>
      <p:pic>
        <p:nvPicPr>
          <p:cNvPr id="6" name="图片 5"/>
          <p:cNvPicPr>
            <a:picLocks noChangeAspect="1"/>
          </p:cNvPicPr>
          <p:nvPr/>
        </p:nvPicPr>
        <p:blipFill>
          <a:blip r:embed="rId2"/>
          <a:stretch>
            <a:fillRect/>
          </a:stretch>
        </p:blipFill>
        <p:spPr>
          <a:xfrm>
            <a:off x="4540250" y="5041900"/>
            <a:ext cx="2219325" cy="2960370"/>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fb27390c-53a6-4e42-ad06-173119dd7c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11441</Words>
  <Application>WPS 演示</Application>
  <PresentationFormat>On-screen Show (4:3)</PresentationFormat>
  <Paragraphs>512</Paragraphs>
  <Slides>13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宋体</vt:lpstr>
      <vt:lpstr>Wingdings</vt:lpstr>
      <vt:lpstr>Calibri</vt:lpstr>
      <vt:lpstr>黑体</vt:lpstr>
      <vt:lpstr>微软雅黑</vt:lpstr>
      <vt:lpstr>Arial</vt:lpstr>
      <vt:lpstr>Times New Roman</vt:lpstr>
      <vt:lpstr>Segoe UI Symbol</vt:lpstr>
      <vt:lpstr>Arial Unicode MS</vt:lpstr>
      <vt:lpstr>华文细黑</vt:lpstr>
      <vt:lpstr>Calibri</vt:lpstr>
      <vt:lpstr>Office Theme</vt:lpstr>
      <vt:lpstr>SWS-350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SWS-350</dc:title>
  <dc:creator/>
  <cp:lastModifiedBy>Leon</cp:lastModifiedBy>
  <cp:revision>2</cp:revision>
  <dcterms:created xsi:type="dcterms:W3CDTF">2022-07-22T02:33:03Z</dcterms:created>
  <dcterms:modified xsi:type="dcterms:W3CDTF">2022-07-22T02:33:59Z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02862CBCEA5A4CDE946ABDCF626BA752</vt:lpwstr>
  </property>
  <property fmtid="{D5CDD505-2E9C-101B-9397-08002B2CF9AE}" pid="3" name="KSOProductBuildVer">
    <vt:lpwstr>2052-11.1.0.11411</vt:lpwstr>
  </property>
</Properties>
</file>